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
  </p:notesMasterIdLst>
  <p:sldIdLst>
    <p:sldId id="263" r:id="rId2"/>
    <p:sldId id="257" r:id="rId3"/>
    <p:sldId id="259" r:id="rId4"/>
    <p:sldId id="261" r:id="rId5"/>
    <p:sldId id="262" r:id="rId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93" autoAdjust="0"/>
    <p:restoredTop sz="94688" autoAdjust="0"/>
  </p:normalViewPr>
  <p:slideViewPr>
    <p:cSldViewPr snapToGrid="0">
      <p:cViewPr varScale="1">
        <p:scale>
          <a:sx n="140" d="100"/>
          <a:sy n="140" d="100"/>
        </p:scale>
        <p:origin x="144" y="354"/>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121" d="100"/>
          <a:sy n="121" d="100"/>
        </p:scale>
        <p:origin x="5022" y="9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notesMaster" Target="notesMasters/notesMaster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diagrams/_rels/data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image" Target="../media/image5.jpeg"/></Relationships>
</file>

<file path=ppt/diagrams/_rels/drawing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image" Target="../media/image5.jpe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2AD20DB-F6E3-4655-90DA-6D1F2A4A2BC6}" type="doc">
      <dgm:prSet loTypeId="urn:microsoft.com/office/officeart/2024/3/layout/verticalVisualTextBlock1" loCatId="Picture" qsTypeId="urn:microsoft.com/office/officeart/2005/8/quickstyle/simple4" qsCatId="simple" csTypeId="urn:microsoft.com/office/officeart/2005/8/colors/accent2_2" csCatId="accent2" phldr="1"/>
      <dgm:spPr/>
      <dgm:t>
        <a:bodyPr/>
        <a:lstStyle/>
        <a:p>
          <a:endParaRPr lang="en-US"/>
        </a:p>
      </dgm:t>
    </dgm:pt>
    <dgm:pt modelId="{2F0C8DD2-B413-4999-959D-003BE51D307B}">
      <dgm:prSet/>
      <dgm:spPr/>
      <dgm:t>
        <a:bodyPr/>
        <a:lstStyle/>
        <a:p>
          <a:pPr>
            <a:defRPr b="1"/>
          </a:pPr>
          <a:r>
            <a:rPr lang="en-US" dirty="0"/>
            <a:t>Maximize Digital Adoption</a:t>
          </a:r>
        </a:p>
      </dgm:t>
    </dgm:pt>
    <dgm:pt modelId="{295C3F94-8BF5-43EA-99BB-7AC5008F720D}" type="parTrans" cxnId="{4F85AB7F-CD37-4646-80DE-C5758A425E51}">
      <dgm:prSet/>
      <dgm:spPr/>
      <dgm:t>
        <a:bodyPr/>
        <a:lstStyle/>
        <a:p>
          <a:endParaRPr lang="en-US"/>
        </a:p>
      </dgm:t>
    </dgm:pt>
    <dgm:pt modelId="{8597B5A6-A9AF-4C4B-8870-FB6BE2739A3B}" type="sibTrans" cxnId="{4F85AB7F-CD37-4646-80DE-C5758A425E51}">
      <dgm:prSet/>
      <dgm:spPr/>
      <dgm:t>
        <a:bodyPr/>
        <a:lstStyle/>
        <a:p>
          <a:pPr>
            <a:defRPr b="1"/>
          </a:pPr>
          <a:endParaRPr lang="en-US"/>
        </a:p>
      </dgm:t>
    </dgm:pt>
    <dgm:pt modelId="{CCF9F7CC-9157-4E2B-AEC7-4575BA640A63}">
      <dgm:prSet/>
      <dgm:spPr/>
      <dgm:t>
        <a:bodyPr/>
        <a:lstStyle/>
        <a:p>
          <a:r>
            <a:rPr lang="en-US" dirty="0"/>
            <a:t>Achieving over 90% digital adoption improves operational efficiency and enables scaling without adding more personnel.</a:t>
          </a:r>
        </a:p>
      </dgm:t>
    </dgm:pt>
    <dgm:pt modelId="{33D488E5-BEFF-4C01-8F21-7D5E09BC059A}" type="parTrans" cxnId="{6BDB3295-0DD1-4B3F-9A84-44F29CFDE4E9}">
      <dgm:prSet/>
      <dgm:spPr/>
      <dgm:t>
        <a:bodyPr/>
        <a:lstStyle/>
        <a:p>
          <a:endParaRPr lang="en-US"/>
        </a:p>
      </dgm:t>
    </dgm:pt>
    <dgm:pt modelId="{36E48D96-C959-411D-A503-1188CC3FF832}" type="sibTrans" cxnId="{6BDB3295-0DD1-4B3F-9A84-44F29CFDE4E9}">
      <dgm:prSet/>
      <dgm:spPr/>
      <dgm:t>
        <a:bodyPr/>
        <a:lstStyle/>
        <a:p>
          <a:endParaRPr lang="en-US"/>
        </a:p>
      </dgm:t>
    </dgm:pt>
    <dgm:pt modelId="{5D3B035D-EC6D-4741-9903-9F9E0372BEED}">
      <dgm:prSet/>
      <dgm:spPr/>
      <dgm:t>
        <a:bodyPr/>
        <a:lstStyle/>
        <a:p>
          <a:pPr>
            <a:defRPr b="1"/>
          </a:pPr>
          <a:r>
            <a:rPr lang="en-US"/>
            <a:t>Reduce Latency Gap</a:t>
          </a:r>
        </a:p>
      </dgm:t>
    </dgm:pt>
    <dgm:pt modelId="{BF65B29B-D367-424D-8599-6FF20A55760D}" type="parTrans" cxnId="{CE7722D8-40DD-4CAA-8C78-065BCF187DC8}">
      <dgm:prSet/>
      <dgm:spPr/>
      <dgm:t>
        <a:bodyPr/>
        <a:lstStyle/>
        <a:p>
          <a:endParaRPr lang="en-US"/>
        </a:p>
      </dgm:t>
    </dgm:pt>
    <dgm:pt modelId="{8A9E8A6C-21A3-4F76-A77F-CE127FC752AE}" type="sibTrans" cxnId="{CE7722D8-40DD-4CAA-8C78-065BCF187DC8}">
      <dgm:prSet/>
      <dgm:spPr/>
      <dgm:t>
        <a:bodyPr/>
        <a:lstStyle/>
        <a:p>
          <a:pPr>
            <a:defRPr b="1"/>
          </a:pPr>
          <a:endParaRPr lang="en-US"/>
        </a:p>
      </dgm:t>
    </dgm:pt>
    <dgm:pt modelId="{00A6B644-A8AD-474F-915E-63D1E744767A}">
      <dgm:prSet/>
      <dgm:spPr/>
      <dgm:t>
        <a:bodyPr/>
        <a:lstStyle/>
        <a:p>
          <a:r>
            <a:rPr lang="en-US"/>
            <a:t>Eliminating the 141% latency gap boosts patient adherence and enhances long-term health outcomes.</a:t>
          </a:r>
        </a:p>
      </dgm:t>
    </dgm:pt>
    <dgm:pt modelId="{4A7E7B54-E3E6-4251-9EFA-FF72F7C68BF6}" type="parTrans" cxnId="{597060B0-DDAD-43FB-878A-D5A760EB9E18}">
      <dgm:prSet/>
      <dgm:spPr/>
      <dgm:t>
        <a:bodyPr/>
        <a:lstStyle/>
        <a:p>
          <a:endParaRPr lang="en-US"/>
        </a:p>
      </dgm:t>
    </dgm:pt>
    <dgm:pt modelId="{18AC63EF-5A92-4580-A46E-D90DAEE90B53}" type="sibTrans" cxnId="{597060B0-DDAD-43FB-878A-D5A760EB9E18}">
      <dgm:prSet/>
      <dgm:spPr/>
      <dgm:t>
        <a:bodyPr/>
        <a:lstStyle/>
        <a:p>
          <a:endParaRPr lang="en-US"/>
        </a:p>
      </dgm:t>
    </dgm:pt>
    <dgm:pt modelId="{91090735-77EF-4977-A979-31BE2975E1E8}">
      <dgm:prSet/>
      <dgm:spPr/>
      <dgm:t>
        <a:bodyPr/>
        <a:lstStyle/>
        <a:p>
          <a:pPr>
            <a:defRPr b="1"/>
          </a:pPr>
          <a:r>
            <a:rPr lang="en-US"/>
            <a:t>Automate Manual Processing</a:t>
          </a:r>
        </a:p>
      </dgm:t>
    </dgm:pt>
    <dgm:pt modelId="{68D12ED0-9866-4972-A921-D2855FF4E402}" type="parTrans" cxnId="{4B0F93D6-644A-4CB4-A496-E6DD810BFD32}">
      <dgm:prSet/>
      <dgm:spPr/>
      <dgm:t>
        <a:bodyPr/>
        <a:lstStyle/>
        <a:p>
          <a:endParaRPr lang="en-US"/>
        </a:p>
      </dgm:t>
    </dgm:pt>
    <dgm:pt modelId="{5C3BEBF0-D0F5-40B8-8EA0-3FC2297D8B1D}" type="sibTrans" cxnId="{4B0F93D6-644A-4CB4-A496-E6DD810BFD32}">
      <dgm:prSet/>
      <dgm:spPr/>
      <dgm:t>
        <a:bodyPr/>
        <a:lstStyle/>
        <a:p>
          <a:endParaRPr lang="en-US"/>
        </a:p>
      </dgm:t>
    </dgm:pt>
    <dgm:pt modelId="{1C6663AE-7B7F-42DE-A265-5D1FF8080BBF}">
      <dgm:prSet/>
      <dgm:spPr/>
      <dgm:t>
        <a:bodyPr/>
        <a:lstStyle/>
        <a:p>
          <a:r>
            <a:rPr lang="en-US" dirty="0"/>
            <a:t>Digital automation cuts manual processing time from 2.8 days to less than 1 day, enabling market leadership.</a:t>
          </a:r>
        </a:p>
      </dgm:t>
    </dgm:pt>
    <dgm:pt modelId="{7A0312D5-5433-45FC-B8EF-D9B429136991}" type="parTrans" cxnId="{1C50E952-B3D0-4C0E-9993-CB70DD8BD86A}">
      <dgm:prSet/>
      <dgm:spPr/>
      <dgm:t>
        <a:bodyPr/>
        <a:lstStyle/>
        <a:p>
          <a:endParaRPr lang="en-US"/>
        </a:p>
      </dgm:t>
    </dgm:pt>
    <dgm:pt modelId="{FA683552-826B-4F53-A129-158D61647F86}" type="sibTrans" cxnId="{1C50E952-B3D0-4C0E-9993-CB70DD8BD86A}">
      <dgm:prSet/>
      <dgm:spPr/>
      <dgm:t>
        <a:bodyPr/>
        <a:lstStyle/>
        <a:p>
          <a:endParaRPr lang="en-US"/>
        </a:p>
      </dgm:t>
    </dgm:pt>
    <dgm:pt modelId="{70933FD1-7C91-4CE9-A4C8-C7EFC2629170}" type="pres">
      <dgm:prSet presAssocID="{B2AD20DB-F6E3-4655-90DA-6D1F2A4A2BC6}" presName="Root" presStyleCnt="0">
        <dgm:presLayoutVars>
          <dgm:dir/>
          <dgm:resizeHandles val="exact"/>
        </dgm:presLayoutVars>
      </dgm:prSet>
      <dgm:spPr/>
    </dgm:pt>
    <dgm:pt modelId="{63C6E1B7-C2D4-4E59-809E-024B60E7E057}" type="pres">
      <dgm:prSet presAssocID="{2F0C8DD2-B413-4999-959D-003BE51D307B}" presName="Composite" presStyleCnt="0"/>
      <dgm:spPr/>
    </dgm:pt>
    <dgm:pt modelId="{77864CA8-25F6-4E87-97A6-E587C448D0AB}" type="pres">
      <dgm:prSet presAssocID="{2F0C8DD2-B413-4999-959D-003BE51D307B}" presName="Picture" presStyleLbl="node1" presStyleIdx="0" presStyleCnt="3"/>
      <dgm:spPr>
        <a:blipFill>
          <a:blip xmlns:r="http://schemas.openxmlformats.org/officeDocument/2006/relationships" r:embed="rId1">
            <a:extLst>
              <a:ext uri="{28A0092B-C50C-407E-A947-70E740481C1C}">
                <a14:useLocalDpi xmlns:a14="http://schemas.microsoft.com/office/drawing/2010/main" val="0"/>
              </a:ext>
            </a:extLst>
          </a:blip>
          <a:srcRect l="9689" r="23562" b="2"/>
          <a:stretch>
            <a:fillRect l="-25000" r="-25000"/>
          </a:stretch>
        </a:blipFill>
      </dgm:spPr>
      <dgm:extLst>
        <a:ext uri="{E40237B7-FDA0-4F09-8148-C483321AD2D9}">
          <dgm14:cNvPr xmlns:dgm14="http://schemas.microsoft.com/office/drawing/2010/diagram" id="0" name="" descr="Person alone in building"/>
        </a:ext>
      </dgm:extLst>
    </dgm:pt>
    <dgm:pt modelId="{C3646E9C-7F51-46C6-B2F7-DA2276F9D84F}" type="pres">
      <dgm:prSet presAssocID="{2F0C8DD2-B413-4999-959D-003BE51D307B}" presName="Subtitle" presStyleLbl="revTx" presStyleIdx="0" presStyleCnt="6">
        <dgm:presLayoutVars>
          <dgm:chMax val="0"/>
          <dgm:bulletEnabled/>
        </dgm:presLayoutVars>
      </dgm:prSet>
      <dgm:spPr/>
    </dgm:pt>
    <dgm:pt modelId="{9ABCE40D-16CD-4EEB-87C2-60F754F145BD}" type="pres">
      <dgm:prSet presAssocID="{2F0C8DD2-B413-4999-959D-003BE51D307B}" presName="Description" presStyleLbl="revTx" presStyleIdx="1" presStyleCnt="6">
        <dgm:presLayoutVars>
          <dgm:bulletEnabled/>
        </dgm:presLayoutVars>
      </dgm:prSet>
      <dgm:spPr/>
    </dgm:pt>
    <dgm:pt modelId="{4F7C65E4-50D1-462D-9B4B-46878EDD4FBD}" type="pres">
      <dgm:prSet presAssocID="{8597B5A6-A9AF-4C4B-8870-FB6BE2739A3B}" presName="sibTrans" presStyleLbl="sibTrans2D1" presStyleIdx="0" presStyleCnt="0"/>
      <dgm:spPr/>
    </dgm:pt>
    <dgm:pt modelId="{35B539F2-4043-4458-AF5D-76D351BFEF74}" type="pres">
      <dgm:prSet presAssocID="{5D3B035D-EC6D-4741-9903-9F9E0372BEED}" presName="Composite" presStyleCnt="0"/>
      <dgm:spPr/>
    </dgm:pt>
    <dgm:pt modelId="{F9EC8AE1-43AB-42F7-9014-E957231CBF62}" type="pres">
      <dgm:prSet presAssocID="{5D3B035D-EC6D-4741-9903-9F9E0372BEED}" presName="Picture" presStyleLbl="node1" presStyleIdx="1" presStyleCnt="3"/>
      <dgm:spPr>
        <a:blipFill>
          <a:blip xmlns:r="http://schemas.openxmlformats.org/officeDocument/2006/relationships" r:embed="rId2">
            <a:extLst>
              <a:ext uri="{28A0092B-C50C-407E-A947-70E740481C1C}">
                <a14:useLocalDpi xmlns:a14="http://schemas.microsoft.com/office/drawing/2010/main" val="0"/>
              </a:ext>
            </a:extLst>
          </a:blip>
          <a:srcRect l="38454" r="5293" b="-6"/>
          <a:stretch>
            <a:fillRect l="-39000" r="-39000"/>
          </a:stretch>
        </a:blipFill>
      </dgm:spPr>
      <dgm:extLst>
        <a:ext uri="{E40237B7-FDA0-4F09-8148-C483321AD2D9}">
          <dgm14:cNvPr xmlns:dgm14="http://schemas.microsoft.com/office/drawing/2010/diagram" id="0" name="" descr="An unrecognizable female doctor uses a digital tablet while working in a hospital. Icons such as a stethoscope, COVID-19 genome and a syringe are overlaid on the photo."/>
        </a:ext>
      </dgm:extLst>
    </dgm:pt>
    <dgm:pt modelId="{DC5E4418-0187-4911-A1FC-325D3825C8DE}" type="pres">
      <dgm:prSet presAssocID="{5D3B035D-EC6D-4741-9903-9F9E0372BEED}" presName="Subtitle" presStyleLbl="revTx" presStyleIdx="2" presStyleCnt="6">
        <dgm:presLayoutVars>
          <dgm:chMax val="0"/>
          <dgm:bulletEnabled/>
        </dgm:presLayoutVars>
      </dgm:prSet>
      <dgm:spPr/>
    </dgm:pt>
    <dgm:pt modelId="{4CE28F9D-4F74-4EF6-9222-A92CB940BC5E}" type="pres">
      <dgm:prSet presAssocID="{5D3B035D-EC6D-4741-9903-9F9E0372BEED}" presName="Description" presStyleLbl="revTx" presStyleIdx="3" presStyleCnt="6">
        <dgm:presLayoutVars>
          <dgm:bulletEnabled/>
        </dgm:presLayoutVars>
      </dgm:prSet>
      <dgm:spPr/>
    </dgm:pt>
    <dgm:pt modelId="{E338DAA3-A02E-4362-A44F-EBE3CA5B2130}" type="pres">
      <dgm:prSet presAssocID="{8A9E8A6C-21A3-4F76-A77F-CE127FC752AE}" presName="sibTrans" presStyleLbl="sibTrans2D1" presStyleIdx="0" presStyleCnt="0"/>
      <dgm:spPr/>
    </dgm:pt>
    <dgm:pt modelId="{8168EEDF-F3AB-4DC6-8B51-09A1A534EC80}" type="pres">
      <dgm:prSet presAssocID="{91090735-77EF-4977-A979-31BE2975E1E8}" presName="Composite" presStyleCnt="0"/>
      <dgm:spPr/>
    </dgm:pt>
    <dgm:pt modelId="{B41016D1-00A1-4F79-8988-41F5DE7840EE}" type="pres">
      <dgm:prSet presAssocID="{91090735-77EF-4977-A979-31BE2975E1E8}" presName="Picture" presStyleLbl="nod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l="13233" r="11769" b="3"/>
          <a:stretch>
            <a:fillRect l="-17000" r="-17000"/>
          </a:stretch>
        </a:blipFill>
      </dgm:spPr>
      <dgm:extLst>
        <a:ext uri="{E40237B7-FDA0-4F09-8148-C483321AD2D9}">
          <dgm14:cNvPr xmlns:dgm14="http://schemas.microsoft.com/office/drawing/2010/diagram" id="0" name="" descr="Conceptual image representing mosaic media interface and the digital software. A wall of screens curves away from view, shimmering with an assortment of random graphics, animations and simple icon images."/>
        </a:ext>
      </dgm:extLst>
    </dgm:pt>
    <dgm:pt modelId="{60748230-367D-477C-8D5A-2FC5DE6489D8}" type="pres">
      <dgm:prSet presAssocID="{91090735-77EF-4977-A979-31BE2975E1E8}" presName="Subtitle" presStyleLbl="revTx" presStyleIdx="4" presStyleCnt="6">
        <dgm:presLayoutVars>
          <dgm:chMax val="0"/>
          <dgm:bulletEnabled/>
        </dgm:presLayoutVars>
      </dgm:prSet>
      <dgm:spPr/>
    </dgm:pt>
    <dgm:pt modelId="{C39F4925-8CC0-41A7-854D-28E5C4D0316C}" type="pres">
      <dgm:prSet presAssocID="{91090735-77EF-4977-A979-31BE2975E1E8}" presName="Description" presStyleLbl="revTx" presStyleIdx="5" presStyleCnt="6">
        <dgm:presLayoutVars>
          <dgm:bulletEnabled/>
        </dgm:presLayoutVars>
      </dgm:prSet>
      <dgm:spPr/>
    </dgm:pt>
  </dgm:ptLst>
  <dgm:cxnLst>
    <dgm:cxn modelId="{0FF2E72A-D5EB-48E1-AAFF-B16E032598D4}" type="presOf" srcId="{B2AD20DB-F6E3-4655-90DA-6D1F2A4A2BC6}" destId="{70933FD1-7C91-4CE9-A4C8-C7EFC2629170}" srcOrd="0" destOrd="0" presId="urn:microsoft.com/office/officeart/2024/3/layout/verticalVisualTextBlock1"/>
    <dgm:cxn modelId="{48DB6D33-A2F9-42F4-9035-F1012106ECBC}" type="presOf" srcId="{8597B5A6-A9AF-4C4B-8870-FB6BE2739A3B}" destId="{4F7C65E4-50D1-462D-9B4B-46878EDD4FBD}" srcOrd="0" destOrd="0" presId="urn:microsoft.com/office/officeart/2024/3/layout/verticalVisualTextBlock1"/>
    <dgm:cxn modelId="{4508193D-4EEE-450C-ABCD-987D7576DCC7}" type="presOf" srcId="{5D3B035D-EC6D-4741-9903-9F9E0372BEED}" destId="{DC5E4418-0187-4911-A1FC-325D3825C8DE}" srcOrd="0" destOrd="0" presId="urn:microsoft.com/office/officeart/2024/3/layout/verticalVisualTextBlock1"/>
    <dgm:cxn modelId="{3AE32F44-4C4F-4A60-AE13-673162604F8E}" type="presOf" srcId="{2F0C8DD2-B413-4999-959D-003BE51D307B}" destId="{C3646E9C-7F51-46C6-B2F7-DA2276F9D84F}" srcOrd="0" destOrd="0" presId="urn:microsoft.com/office/officeart/2024/3/layout/verticalVisualTextBlock1"/>
    <dgm:cxn modelId="{3B90684F-70B0-470A-9E0F-EF8097727CE5}" type="presOf" srcId="{CCF9F7CC-9157-4E2B-AEC7-4575BA640A63}" destId="{9ABCE40D-16CD-4EEB-87C2-60F754F145BD}" srcOrd="0" destOrd="0" presId="urn:microsoft.com/office/officeart/2024/3/layout/verticalVisualTextBlock1"/>
    <dgm:cxn modelId="{1C50E952-B3D0-4C0E-9993-CB70DD8BD86A}" srcId="{91090735-77EF-4977-A979-31BE2975E1E8}" destId="{1C6663AE-7B7F-42DE-A265-5D1FF8080BBF}" srcOrd="0" destOrd="0" parTransId="{7A0312D5-5433-45FC-B8EF-D9B429136991}" sibTransId="{FA683552-826B-4F53-A129-158D61647F86}"/>
    <dgm:cxn modelId="{101EE479-EB8F-490C-BC38-B149AF6C0DFD}" type="presOf" srcId="{00A6B644-A8AD-474F-915E-63D1E744767A}" destId="{4CE28F9D-4F74-4EF6-9222-A92CB940BC5E}" srcOrd="0" destOrd="0" presId="urn:microsoft.com/office/officeart/2024/3/layout/verticalVisualTextBlock1"/>
    <dgm:cxn modelId="{4F85AB7F-CD37-4646-80DE-C5758A425E51}" srcId="{B2AD20DB-F6E3-4655-90DA-6D1F2A4A2BC6}" destId="{2F0C8DD2-B413-4999-959D-003BE51D307B}" srcOrd="0" destOrd="0" parTransId="{295C3F94-8BF5-43EA-99BB-7AC5008F720D}" sibTransId="{8597B5A6-A9AF-4C4B-8870-FB6BE2739A3B}"/>
    <dgm:cxn modelId="{4B6DD58C-10F6-4337-9913-DF452458FA2D}" type="presOf" srcId="{8A9E8A6C-21A3-4F76-A77F-CE127FC752AE}" destId="{E338DAA3-A02E-4362-A44F-EBE3CA5B2130}" srcOrd="0" destOrd="0" presId="urn:microsoft.com/office/officeart/2024/3/layout/verticalVisualTextBlock1"/>
    <dgm:cxn modelId="{6BDB3295-0DD1-4B3F-9A84-44F29CFDE4E9}" srcId="{2F0C8DD2-B413-4999-959D-003BE51D307B}" destId="{CCF9F7CC-9157-4E2B-AEC7-4575BA640A63}" srcOrd="0" destOrd="0" parTransId="{33D488E5-BEFF-4C01-8F21-7D5E09BC059A}" sibTransId="{36E48D96-C959-411D-A503-1188CC3FF832}"/>
    <dgm:cxn modelId="{597060B0-DDAD-43FB-878A-D5A760EB9E18}" srcId="{5D3B035D-EC6D-4741-9903-9F9E0372BEED}" destId="{00A6B644-A8AD-474F-915E-63D1E744767A}" srcOrd="0" destOrd="0" parTransId="{4A7E7B54-E3E6-4251-9EFA-FF72F7C68BF6}" sibTransId="{18AC63EF-5A92-4580-A46E-D90DAEE90B53}"/>
    <dgm:cxn modelId="{4B0F93D6-644A-4CB4-A496-E6DD810BFD32}" srcId="{B2AD20DB-F6E3-4655-90DA-6D1F2A4A2BC6}" destId="{91090735-77EF-4977-A979-31BE2975E1E8}" srcOrd="2" destOrd="0" parTransId="{68D12ED0-9866-4972-A921-D2855FF4E402}" sibTransId="{5C3BEBF0-D0F5-40B8-8EA0-3FC2297D8B1D}"/>
    <dgm:cxn modelId="{CE7722D8-40DD-4CAA-8C78-065BCF187DC8}" srcId="{B2AD20DB-F6E3-4655-90DA-6D1F2A4A2BC6}" destId="{5D3B035D-EC6D-4741-9903-9F9E0372BEED}" srcOrd="1" destOrd="0" parTransId="{BF65B29B-D367-424D-8599-6FF20A55760D}" sibTransId="{8A9E8A6C-21A3-4F76-A77F-CE127FC752AE}"/>
    <dgm:cxn modelId="{CE71DBF8-5E04-407B-930D-326DBF35703C}" type="presOf" srcId="{1C6663AE-7B7F-42DE-A265-5D1FF8080BBF}" destId="{C39F4925-8CC0-41A7-854D-28E5C4D0316C}" srcOrd="0" destOrd="0" presId="urn:microsoft.com/office/officeart/2024/3/layout/verticalVisualTextBlock1"/>
    <dgm:cxn modelId="{0D50C9FF-7428-4E76-9050-3607922D701F}" type="presOf" srcId="{91090735-77EF-4977-A979-31BE2975E1E8}" destId="{60748230-367D-477C-8D5A-2FC5DE6489D8}" srcOrd="0" destOrd="0" presId="urn:microsoft.com/office/officeart/2024/3/layout/verticalVisualTextBlock1"/>
    <dgm:cxn modelId="{A9111225-261D-4621-BC90-51C06DC45923}" type="presParOf" srcId="{70933FD1-7C91-4CE9-A4C8-C7EFC2629170}" destId="{63C6E1B7-C2D4-4E59-809E-024B60E7E057}" srcOrd="0" destOrd="0" presId="urn:microsoft.com/office/officeart/2024/3/layout/verticalVisualTextBlock1"/>
    <dgm:cxn modelId="{63C25FD3-AFA3-42FC-8561-AE31A87115B6}" type="presParOf" srcId="{63C6E1B7-C2D4-4E59-809E-024B60E7E057}" destId="{77864CA8-25F6-4E87-97A6-E587C448D0AB}" srcOrd="0" destOrd="0" presId="urn:microsoft.com/office/officeart/2024/3/layout/verticalVisualTextBlock1"/>
    <dgm:cxn modelId="{E5FB2243-65B9-4131-8577-88F855AE5B0F}" type="presParOf" srcId="{63C6E1B7-C2D4-4E59-809E-024B60E7E057}" destId="{C3646E9C-7F51-46C6-B2F7-DA2276F9D84F}" srcOrd="1" destOrd="0" presId="urn:microsoft.com/office/officeart/2024/3/layout/verticalVisualTextBlock1"/>
    <dgm:cxn modelId="{02F41CB2-46E2-47EF-8692-0FDE7B4EB691}" type="presParOf" srcId="{63C6E1B7-C2D4-4E59-809E-024B60E7E057}" destId="{9ABCE40D-16CD-4EEB-87C2-60F754F145BD}" srcOrd="2" destOrd="0" presId="urn:microsoft.com/office/officeart/2024/3/layout/verticalVisualTextBlock1"/>
    <dgm:cxn modelId="{3BDF6B41-D51B-428F-9FC0-44B5F3CB8FD9}" type="presParOf" srcId="{70933FD1-7C91-4CE9-A4C8-C7EFC2629170}" destId="{4F7C65E4-50D1-462D-9B4B-46878EDD4FBD}" srcOrd="1" destOrd="0" presId="urn:microsoft.com/office/officeart/2024/3/layout/verticalVisualTextBlock1"/>
    <dgm:cxn modelId="{DCF0FC66-1AE1-4949-8F6D-347B9351B1B6}" type="presParOf" srcId="{70933FD1-7C91-4CE9-A4C8-C7EFC2629170}" destId="{35B539F2-4043-4458-AF5D-76D351BFEF74}" srcOrd="2" destOrd="0" presId="urn:microsoft.com/office/officeart/2024/3/layout/verticalVisualTextBlock1"/>
    <dgm:cxn modelId="{A00B9CFB-65FF-47A8-A507-E73F0162F191}" type="presParOf" srcId="{35B539F2-4043-4458-AF5D-76D351BFEF74}" destId="{F9EC8AE1-43AB-42F7-9014-E957231CBF62}" srcOrd="0" destOrd="0" presId="urn:microsoft.com/office/officeart/2024/3/layout/verticalVisualTextBlock1"/>
    <dgm:cxn modelId="{8A6A19A3-8AEE-449F-B369-841DE68622CF}" type="presParOf" srcId="{35B539F2-4043-4458-AF5D-76D351BFEF74}" destId="{DC5E4418-0187-4911-A1FC-325D3825C8DE}" srcOrd="1" destOrd="0" presId="urn:microsoft.com/office/officeart/2024/3/layout/verticalVisualTextBlock1"/>
    <dgm:cxn modelId="{1E7836CA-17FD-434D-B722-72606EB54657}" type="presParOf" srcId="{35B539F2-4043-4458-AF5D-76D351BFEF74}" destId="{4CE28F9D-4F74-4EF6-9222-A92CB940BC5E}" srcOrd="2" destOrd="0" presId="urn:microsoft.com/office/officeart/2024/3/layout/verticalVisualTextBlock1"/>
    <dgm:cxn modelId="{F5D95CBA-B1A0-4469-85BD-D0DA407078EA}" type="presParOf" srcId="{70933FD1-7C91-4CE9-A4C8-C7EFC2629170}" destId="{E338DAA3-A02E-4362-A44F-EBE3CA5B2130}" srcOrd="3" destOrd="0" presId="urn:microsoft.com/office/officeart/2024/3/layout/verticalVisualTextBlock1"/>
    <dgm:cxn modelId="{9A0B2D22-F824-4634-8A43-A4D9A70DAADC}" type="presParOf" srcId="{70933FD1-7C91-4CE9-A4C8-C7EFC2629170}" destId="{8168EEDF-F3AB-4DC6-8B51-09A1A534EC80}" srcOrd="4" destOrd="0" presId="urn:microsoft.com/office/officeart/2024/3/layout/verticalVisualTextBlock1"/>
    <dgm:cxn modelId="{0A7DDFDB-75A2-441E-9DC6-B03F6D1399C5}" type="presParOf" srcId="{8168EEDF-F3AB-4DC6-8B51-09A1A534EC80}" destId="{B41016D1-00A1-4F79-8988-41F5DE7840EE}" srcOrd="0" destOrd="0" presId="urn:microsoft.com/office/officeart/2024/3/layout/verticalVisualTextBlock1"/>
    <dgm:cxn modelId="{F512B891-CA49-4857-943A-6C5E63CB5F0D}" type="presParOf" srcId="{8168EEDF-F3AB-4DC6-8B51-09A1A534EC80}" destId="{60748230-367D-477C-8D5A-2FC5DE6489D8}" srcOrd="1" destOrd="0" presId="urn:microsoft.com/office/officeart/2024/3/layout/verticalVisualTextBlock1"/>
    <dgm:cxn modelId="{8E1F88F9-A50D-4387-9726-F342601256CC}" type="presParOf" srcId="{8168EEDF-F3AB-4DC6-8B51-09A1A534EC80}" destId="{C39F4925-8CC0-41A7-854D-28E5C4D0316C}" srcOrd="2" destOrd="0" presId="urn:microsoft.com/office/officeart/2024/3/layout/verticalVisualTextBlock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864CA8-25F6-4E87-97A6-E587C448D0AB}">
      <dsp:nvSpPr>
        <dsp:cNvPr id="0" name=""/>
        <dsp:cNvSpPr/>
      </dsp:nvSpPr>
      <dsp:spPr>
        <a:xfrm>
          <a:off x="0" y="0"/>
          <a:ext cx="1303331" cy="1303331"/>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l="9689" r="23562" b="2"/>
          <a:stretch>
            <a:fillRect l="-25000" r="-25000"/>
          </a:stretch>
        </a:blipFill>
        <a:ln>
          <a:noFill/>
        </a:ln>
        <a:effectLst/>
      </dsp:spPr>
      <dsp:style>
        <a:lnRef idx="0">
          <a:scrgbClr r="0" g="0" b="0"/>
        </a:lnRef>
        <a:fillRef idx="3">
          <a:scrgbClr r="0" g="0" b="0"/>
        </a:fillRef>
        <a:effectRef idx="2">
          <a:scrgbClr r="0" g="0" b="0"/>
        </a:effectRef>
        <a:fontRef idx="minor">
          <a:schemeClr val="lt1"/>
        </a:fontRef>
      </dsp:style>
    </dsp:sp>
    <dsp:sp modelId="{C3646E9C-7F51-46C6-B2F7-DA2276F9D84F}">
      <dsp:nvSpPr>
        <dsp:cNvPr id="0" name=""/>
        <dsp:cNvSpPr/>
      </dsp:nvSpPr>
      <dsp:spPr>
        <a:xfrm>
          <a:off x="1483331" y="0"/>
          <a:ext cx="6462887" cy="3604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90000"/>
            </a:lnSpc>
            <a:spcBef>
              <a:spcPct val="0"/>
            </a:spcBef>
            <a:spcAft>
              <a:spcPct val="35000"/>
            </a:spcAft>
            <a:buNone/>
            <a:defRPr b="1"/>
          </a:pPr>
          <a:r>
            <a:rPr lang="en-US" sz="1800" kern="1200" dirty="0"/>
            <a:t>Maximize Digital Adoption</a:t>
          </a:r>
        </a:p>
      </dsp:txBody>
      <dsp:txXfrm>
        <a:off x="1483331" y="0"/>
        <a:ext cx="6462887" cy="360472"/>
      </dsp:txXfrm>
    </dsp:sp>
    <dsp:sp modelId="{9ABCE40D-16CD-4EEB-87C2-60F754F145BD}">
      <dsp:nvSpPr>
        <dsp:cNvPr id="0" name=""/>
        <dsp:cNvSpPr/>
      </dsp:nvSpPr>
      <dsp:spPr>
        <a:xfrm>
          <a:off x="1483331" y="360472"/>
          <a:ext cx="6462887" cy="9428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90000"/>
            </a:lnSpc>
            <a:spcBef>
              <a:spcPct val="0"/>
            </a:spcBef>
            <a:spcAft>
              <a:spcPct val="35000"/>
            </a:spcAft>
            <a:buNone/>
          </a:pPr>
          <a:r>
            <a:rPr lang="en-US" sz="1400" kern="1200" dirty="0"/>
            <a:t>Achieving over 90% digital adoption improves operational efficiency and enables scaling without adding more personnel.</a:t>
          </a:r>
        </a:p>
      </dsp:txBody>
      <dsp:txXfrm>
        <a:off x="1483331" y="360472"/>
        <a:ext cx="6462887" cy="942859"/>
      </dsp:txXfrm>
    </dsp:sp>
    <dsp:sp modelId="{F9EC8AE1-43AB-42F7-9014-E957231CBF62}">
      <dsp:nvSpPr>
        <dsp:cNvPr id="0" name=""/>
        <dsp:cNvSpPr/>
      </dsp:nvSpPr>
      <dsp:spPr>
        <a:xfrm>
          <a:off x="0" y="1407598"/>
          <a:ext cx="1303331" cy="1303331"/>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l="38454" r="5293" b="-6"/>
          <a:stretch>
            <a:fillRect l="-39000" r="-39000"/>
          </a:stretch>
        </a:blipFill>
        <a:ln>
          <a:noFill/>
        </a:ln>
        <a:effectLst/>
      </dsp:spPr>
      <dsp:style>
        <a:lnRef idx="0">
          <a:scrgbClr r="0" g="0" b="0"/>
        </a:lnRef>
        <a:fillRef idx="3">
          <a:scrgbClr r="0" g="0" b="0"/>
        </a:fillRef>
        <a:effectRef idx="2">
          <a:scrgbClr r="0" g="0" b="0"/>
        </a:effectRef>
        <a:fontRef idx="minor">
          <a:schemeClr val="lt1"/>
        </a:fontRef>
      </dsp:style>
    </dsp:sp>
    <dsp:sp modelId="{DC5E4418-0187-4911-A1FC-325D3825C8DE}">
      <dsp:nvSpPr>
        <dsp:cNvPr id="0" name=""/>
        <dsp:cNvSpPr/>
      </dsp:nvSpPr>
      <dsp:spPr>
        <a:xfrm>
          <a:off x="1483331" y="1407598"/>
          <a:ext cx="6462887" cy="3604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90000"/>
            </a:lnSpc>
            <a:spcBef>
              <a:spcPct val="0"/>
            </a:spcBef>
            <a:spcAft>
              <a:spcPct val="35000"/>
            </a:spcAft>
            <a:buNone/>
            <a:defRPr b="1"/>
          </a:pPr>
          <a:r>
            <a:rPr lang="en-US" sz="1800" kern="1200"/>
            <a:t>Reduce Latency Gap</a:t>
          </a:r>
        </a:p>
      </dsp:txBody>
      <dsp:txXfrm>
        <a:off x="1483331" y="1407598"/>
        <a:ext cx="6462887" cy="360472"/>
      </dsp:txXfrm>
    </dsp:sp>
    <dsp:sp modelId="{4CE28F9D-4F74-4EF6-9222-A92CB940BC5E}">
      <dsp:nvSpPr>
        <dsp:cNvPr id="0" name=""/>
        <dsp:cNvSpPr/>
      </dsp:nvSpPr>
      <dsp:spPr>
        <a:xfrm>
          <a:off x="1483331" y="1768071"/>
          <a:ext cx="6462887" cy="9428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90000"/>
            </a:lnSpc>
            <a:spcBef>
              <a:spcPct val="0"/>
            </a:spcBef>
            <a:spcAft>
              <a:spcPct val="35000"/>
            </a:spcAft>
            <a:buNone/>
          </a:pPr>
          <a:r>
            <a:rPr lang="en-US" sz="1400" kern="1200"/>
            <a:t>Eliminating the 141% latency gap boosts patient adherence and enhances long-term health outcomes.</a:t>
          </a:r>
        </a:p>
      </dsp:txBody>
      <dsp:txXfrm>
        <a:off x="1483331" y="1768071"/>
        <a:ext cx="6462887" cy="942859"/>
      </dsp:txXfrm>
    </dsp:sp>
    <dsp:sp modelId="{B41016D1-00A1-4F79-8988-41F5DE7840EE}">
      <dsp:nvSpPr>
        <dsp:cNvPr id="0" name=""/>
        <dsp:cNvSpPr/>
      </dsp:nvSpPr>
      <dsp:spPr>
        <a:xfrm>
          <a:off x="0" y="2815196"/>
          <a:ext cx="1303331" cy="1303331"/>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l="13233" r="11769" b="3"/>
          <a:stretch>
            <a:fillRect l="-17000" r="-17000"/>
          </a:stretch>
        </a:blipFill>
        <a:ln>
          <a:noFill/>
        </a:ln>
        <a:effectLst/>
      </dsp:spPr>
      <dsp:style>
        <a:lnRef idx="0">
          <a:scrgbClr r="0" g="0" b="0"/>
        </a:lnRef>
        <a:fillRef idx="3">
          <a:scrgbClr r="0" g="0" b="0"/>
        </a:fillRef>
        <a:effectRef idx="2">
          <a:scrgbClr r="0" g="0" b="0"/>
        </a:effectRef>
        <a:fontRef idx="minor">
          <a:schemeClr val="lt1"/>
        </a:fontRef>
      </dsp:style>
    </dsp:sp>
    <dsp:sp modelId="{60748230-367D-477C-8D5A-2FC5DE6489D8}">
      <dsp:nvSpPr>
        <dsp:cNvPr id="0" name=""/>
        <dsp:cNvSpPr/>
      </dsp:nvSpPr>
      <dsp:spPr>
        <a:xfrm>
          <a:off x="1483331" y="2815196"/>
          <a:ext cx="6462887" cy="3604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90000"/>
            </a:lnSpc>
            <a:spcBef>
              <a:spcPct val="0"/>
            </a:spcBef>
            <a:spcAft>
              <a:spcPct val="35000"/>
            </a:spcAft>
            <a:buNone/>
            <a:defRPr b="1"/>
          </a:pPr>
          <a:r>
            <a:rPr lang="en-US" sz="1800" kern="1200"/>
            <a:t>Automate Manual Processing</a:t>
          </a:r>
        </a:p>
      </dsp:txBody>
      <dsp:txXfrm>
        <a:off x="1483331" y="2815196"/>
        <a:ext cx="6462887" cy="360472"/>
      </dsp:txXfrm>
    </dsp:sp>
    <dsp:sp modelId="{C39F4925-8CC0-41A7-854D-28E5C4D0316C}">
      <dsp:nvSpPr>
        <dsp:cNvPr id="0" name=""/>
        <dsp:cNvSpPr/>
      </dsp:nvSpPr>
      <dsp:spPr>
        <a:xfrm>
          <a:off x="1483331" y="3175669"/>
          <a:ext cx="6462887" cy="9428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90000"/>
            </a:lnSpc>
            <a:spcBef>
              <a:spcPct val="0"/>
            </a:spcBef>
            <a:spcAft>
              <a:spcPct val="35000"/>
            </a:spcAft>
            <a:buNone/>
          </a:pPr>
          <a:r>
            <a:rPr lang="en-US" sz="1400" kern="1200" dirty="0"/>
            <a:t>Digital automation cuts manual processing time from 2.8 days to less than 1 day, enabling market leadership.</a:t>
          </a:r>
        </a:p>
      </dsp:txBody>
      <dsp:txXfrm>
        <a:off x="1483331" y="3175669"/>
        <a:ext cx="6462887" cy="942859"/>
      </dsp:txXfrm>
    </dsp:sp>
  </dsp:spTree>
</dsp:drawing>
</file>

<file path=ppt/diagrams/layout1.xml><?xml version="1.0" encoding="utf-8"?>
<dgm:layoutDef xmlns:dgm="http://schemas.openxmlformats.org/drawingml/2006/diagram" xmlns:a="http://schemas.openxmlformats.org/drawingml/2006/main" uniqueId="urn:microsoft.com/office/officeart/2024/3/layout/verticalVisualTextBlock1">
  <dgm:title val="Vertical Visual Text Blocks"/>
  <dgm:desc val="Pictures with short bits of text with formatted headers. Use as an easier-to-read alternative to a bulleted list."/>
  <dgm:catLst>
    <dgm:cat type="picture" pri="1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Root">
    <dgm:varLst>
      <dgm:dir/>
      <dgm:resizeHandles val="exact"/>
    </dgm:varLst>
    <dgm:choose name="BasedOnLanguageDirection">
      <dgm:if name="LeftToRight" func="var" arg="dir" op="equ" val="norm">
        <dgm:alg type="lin">
          <dgm:param type="linDir" val="fromT"/>
          <dgm:param type="vertAlign" val="t"/>
          <dgm:param type="horzAlign" val="l"/>
        </dgm:alg>
      </dgm:if>
      <dgm:else name="RightToLeft">
        <dgm:alg type="lin">
          <dgm:param type="linDir" val="fromT"/>
          <dgm:param type="vertAlign" val="t"/>
          <dgm:param type="horzAlign" val="r"/>
        </dgm:alg>
      </dgm:else>
    </dgm:choose>
    <dgm:presOf/>
    <dgm:constrLst>
      <dgm:constr type="primFontSz" for="des" forName="Subtitle" op="equ" val="18"/>
      <dgm:constr type="primFontSz" for="des" forName="Description" refType="primFontSz" refFor="des" refForName="Subtitle" op="equ" fact="0.77"/>
      <dgm:constr type="w" for="ch" forName="Composite" refType="w"/>
      <dgm:constr type="h" for="ch" forName="Composite" refType="h"/>
      <dgm:constr type="h" for="ch" forName="sibTrans" refType="h" refFor="ch" refForName="Composite" fact="0.08"/>
      <dgm:constr type="sp" refType="w" refFor="ch" refForName="Composite" op="equ" fact="0.1"/>
    </dgm:constrLst>
    <dgm:ruleLst/>
    <dgm:forEach name="DirectChildrenOfRoot" axis="ch" ptType="node">
      <dgm:layoutNode name="Composite">
        <dgm:alg type="composite"/>
        <dgm:shape xmlns:r="http://schemas.openxmlformats.org/officeDocument/2006/relationships" r:blip="">
          <dgm:adjLst/>
        </dgm:shape>
        <dgm:presOf/>
        <dgm:constrLst>
          <dgm:constr type="w" for="ch" forName="Picture" refType="w" fact="0.335"/>
          <dgm:constr type="h" for="ch" forName="Picture" refType="w" refFor="ch" refForName="Picture" op="equ"/>
          <dgm:constr type="h" for="ch" forName="Picture" refType="h" op="lte"/>
          <dgm:constr type="l" for="ch" forName="Subtitle" refType="r" refFor="ch" refForName="Picture"/>
          <dgm:constr type="lOff" for="ch" forName="Subtitle" val="5"/>
          <dgm:constr type="h" for="ch" forName="Subtitle" refType="h" fact="0.1"/>
          <dgm:constr type="t" for="ch" forName="Description" refType="b" refFor="ch" refForName="Subtitle"/>
          <dgm:constr type="l" for="ch" forName="Description" refType="r" refFor="ch" refForName="Picture"/>
          <dgm:constr type="lOff" for="ch" forName="Description" val="5"/>
        </dgm:constrLst>
        <dgm:ruleLst/>
        <dgm:layoutNode name="Picture" styleLbl="node1">
          <dgm:alg type="sp"/>
          <dgm:shape xmlns:r="http://schemas.openxmlformats.org/officeDocument/2006/relationships" type="rect" r:blip="" blipPhldr="1">
            <dgm:adjLst/>
          </dgm:shape>
          <dgm:presOf/>
          <dgm:constrLst/>
          <dgm:ruleLst/>
        </dgm:layoutNode>
        <dgm:layoutNode name="Subtitle" styleLbl="revTx">
          <dgm:varLst>
            <dgm:chMax val="0"/>
            <dgm:bulletEnabled/>
          </dgm:varLst>
          <dgm:alg type="tx">
            <dgm:param type="parTxLTRAlign" val="l"/>
            <dgm:param type="parTxRTLAlign" val="r"/>
            <dgm:param type="txAnchorVert" val="t"/>
          </dgm:alg>
          <dgm:shape xmlns:r="http://schemas.openxmlformats.org/officeDocument/2006/relationships" type="rect" r:blip="">
            <dgm:adjLst/>
          </dgm:shape>
          <dgm:presOf axis="self"/>
          <dgm:choose name="SubtitleConstraintsBasedOnLanguageDirection">
            <dgm:if name="SubtitleIsLeftToRight" func="var" arg="dir" op="equ" val="norm">
              <dgm:constrLst>
                <dgm:constr type="h" refType="w" op="lte" fact="0.4"/>
                <dgm:constr type="lMarg"/>
                <dgm:constr type="rMarg" refType="primFontSz" fact="0.1"/>
                <dgm:constr type="tMarg" refType="primFontSz" fact="0.1"/>
                <dgm:constr type="bMarg" refType="primFontSz" fact="0.1"/>
              </dgm:constrLst>
            </dgm:if>
            <dgm:else name="SubtitleIsRightToLeft">
              <dgm:constrLst>
                <dgm:constr type="h" refType="w" op="lte" fact="0.4"/>
                <dgm:constr type="rMarg"/>
                <dgm:constr type="lMarg" refType="primFontSz" fact="0.1"/>
                <dgm:constr type="tMarg" refType="primFontSz" fact="0.1"/>
                <dgm:constr type="bMarg" refType="primFontSz" fact="0.1"/>
              </dgm:constrLst>
            </dgm:else>
          </dgm:choose>
          <dgm:ruleLst>
            <dgm:rule type="h" val="INF" fact="NaN" max="NaN"/>
            <dgm:rule type="primFontSz" val="5" fact="NaN" max="NaN"/>
          </dgm:ruleLst>
        </dgm:layoutNode>
        <dgm:layoutNode name="Description" styleLbl="revTx">
          <dgm:varLst>
            <dgm:bulletEnabled/>
          </dgm:varLst>
          <dgm:alg type="tx">
            <dgm:param type="parTxLTRAlign" val="l"/>
            <dgm:param type="parTxRTLAlign" val="r"/>
            <dgm:param type="txAnchorVert" val="t"/>
          </dgm:alg>
          <dgm:shape xmlns:r="http://schemas.openxmlformats.org/officeDocument/2006/relationships" type="rect" r:blip="">
            <dgm:adjLst/>
          </dgm:shape>
          <dgm:presOf axis="des" ptType="node"/>
          <dgm:choose name="DescriptionConstraintsBasedOnLanguageDirection">
            <dgm:if name="DescriptionIsLeftToRight" func="var" arg="dir" op="equ" val="norm">
              <dgm:constrLst>
                <dgm:constr type="lMarg"/>
                <dgm:constr type="rMarg" refType="primFontSz" fact="0.1"/>
                <dgm:constr type="tMarg" refType="primFontSz" fact="0.1"/>
                <dgm:constr type="bMarg" refType="primFontSz" fact="0.1"/>
              </dgm:constrLst>
            </dgm:if>
            <dgm:else name="DescriptionIsRightToLeft">
              <dgm:constrLst>
                <dgm:constr type="lMarg" refType="primFontSz" fact="0.1"/>
                <dgm:constr type="rMarg"/>
                <dgm:constr type="tMarg" refType="primFontSz" fact="0.1"/>
                <dgm:constr type="bMarg" refType="primFontSz" fact="0.1"/>
              </dgm:constrLst>
            </dgm:else>
          </dgm:choose>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7DB1D48-F86E-42B3-907E-93DBD11215AD}" type="datetimeFigureOut">
              <a:rPr lang="en-US" smtClean="0"/>
              <a:t>2/11/2026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5472375-29B1-4159-BED0-40440A6BFA5E}" type="slidenum">
              <a:rPr lang="en-US" smtClean="0"/>
              <a:t>‹#›</a:t>
            </a:fld>
            <a:endParaRPr lang="en-US"/>
          </a:p>
        </p:txBody>
      </p:sp>
    </p:spTree>
    <p:extLst>
      <p:ext uri="{BB962C8B-B14F-4D97-AF65-F5344CB8AC3E}">
        <p14:creationId xmlns:p14="http://schemas.microsoft.com/office/powerpoint/2010/main" val="24390926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 for joining me today. My name is Sean Patrick Ryan, and I’m excited to present </a:t>
            </a:r>
            <a:r>
              <a:rPr lang="en-US" b="1" dirty="0"/>
              <a:t>Project RX-</a:t>
            </a:r>
            <a:r>
              <a:rPr lang="en-US" b="1" dirty="0" err="1"/>
              <a:t>pedite</a:t>
            </a:r>
            <a:r>
              <a:rPr lang="en-US" dirty="0"/>
              <a:t>. This was a strategic diagnostic audit I conducted on over 10,000 Prior Authorization records. My primary objective was to find out why some patients were waiting days longer for life-altering medications than others. What I discovered was a hidden bottleneck I’ve termed the </a:t>
            </a:r>
            <a:r>
              <a:rPr lang="en-US" b="1" dirty="0"/>
              <a:t>'141% Fax Tax'</a:t>
            </a:r>
            <a:r>
              <a:rPr lang="en-US" dirty="0"/>
              <a:t>—a massive administrative friction point that we can eliminate through digital migration and automation."</a:t>
            </a:r>
          </a:p>
        </p:txBody>
      </p:sp>
      <p:sp>
        <p:nvSpPr>
          <p:cNvPr id="4" name="Slide Number Placeholder 3"/>
          <p:cNvSpPr>
            <a:spLocks noGrp="1"/>
          </p:cNvSpPr>
          <p:nvPr>
            <p:ph type="sldNum" sz="quarter" idx="5"/>
          </p:nvPr>
        </p:nvSpPr>
        <p:spPr/>
        <p:txBody>
          <a:bodyPr/>
          <a:lstStyle/>
          <a:p>
            <a:fld id="{45472375-29B1-4159-BED0-40440A6BFA5E}" type="slidenum">
              <a:rPr lang="en-US" smtClean="0"/>
              <a:t>1</a:t>
            </a:fld>
            <a:endParaRPr lang="en-US"/>
          </a:p>
        </p:txBody>
      </p:sp>
    </p:spTree>
    <p:extLst>
      <p:ext uri="{BB962C8B-B14F-4D97-AF65-F5344CB8AC3E}">
        <p14:creationId xmlns:p14="http://schemas.microsoft.com/office/powerpoint/2010/main" val="10724411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ensure the integrity of my findings, I followed the </a:t>
            </a:r>
            <a:r>
              <a:rPr lang="en-US" b="1" dirty="0"/>
              <a:t>Google Data Analytics Lifecycle</a:t>
            </a:r>
            <a:r>
              <a:rPr lang="en-US" dirty="0"/>
              <a:t>. A major part of this project was the 'Process' phase. Clinical data is notoriously messy; I had to standardize fragmented naming conventions—for example, merging records for 'Gastro' and 'Gastroenterology'—to get an accurate view of our high-volume specialties. By cleaning this data first, I was able to isolate the friction points specifically within the Rheumatology and GI categories, where delays have the highest clinical impact."</a:t>
            </a:r>
          </a:p>
        </p:txBody>
      </p:sp>
      <p:sp>
        <p:nvSpPr>
          <p:cNvPr id="4" name="Slide Number Placeholder 3"/>
          <p:cNvSpPr>
            <a:spLocks noGrp="1"/>
          </p:cNvSpPr>
          <p:nvPr>
            <p:ph type="sldNum" sz="quarter" idx="5"/>
          </p:nvPr>
        </p:nvSpPr>
        <p:spPr/>
        <p:txBody>
          <a:bodyPr/>
          <a:lstStyle/>
          <a:p>
            <a:fld id="{C6117BE4-CC01-4E0E-90AF-57144782C9C3}" type="slidenum">
              <a:rPr lang="en-US" smtClean="0"/>
              <a:t>2</a:t>
            </a:fld>
            <a:endParaRPr lang="en-US"/>
          </a:p>
        </p:txBody>
      </p:sp>
    </p:spTree>
    <p:extLst>
      <p:ext uri="{BB962C8B-B14F-4D97-AF65-F5344CB8AC3E}">
        <p14:creationId xmlns:p14="http://schemas.microsoft.com/office/powerpoint/2010/main" val="39271381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core of my analysis. If you look at the primary chart, you’ll see that while the network is technically meeting its 3.0-day turnaround target at </a:t>
            </a:r>
            <a:r>
              <a:rPr lang="en-US" b="1" dirty="0"/>
              <a:t>2.8 days</a:t>
            </a:r>
            <a:r>
              <a:rPr lang="en-US" dirty="0"/>
              <a:t>, that average is misleading. When we segment the data by submission channel, we see the 'Smoking Gun.' Manual fax submissions are </a:t>
            </a:r>
            <a:r>
              <a:rPr lang="en-US" b="1" dirty="0"/>
              <a:t>141% slower</a:t>
            </a:r>
            <a:r>
              <a:rPr lang="en-US" dirty="0"/>
              <a:t> than our digital </a:t>
            </a:r>
            <a:r>
              <a:rPr lang="en-US" dirty="0" err="1"/>
              <a:t>ePA</a:t>
            </a:r>
            <a:r>
              <a:rPr lang="en-US" dirty="0"/>
              <a:t> channels. This 'Fax Tax' isn't just a number; it represents thousands of hours of manual labor and unnecessary waiting for patients. This dashboard gives us the clarity to move from guessing where the delay is to knowing exactly where to intervene."</a:t>
            </a:r>
          </a:p>
        </p:txBody>
      </p:sp>
      <p:sp>
        <p:nvSpPr>
          <p:cNvPr id="4" name="Slide Number Placeholder 3"/>
          <p:cNvSpPr>
            <a:spLocks noGrp="1"/>
          </p:cNvSpPr>
          <p:nvPr>
            <p:ph type="sldNum" sz="quarter" idx="5"/>
          </p:nvPr>
        </p:nvSpPr>
        <p:spPr/>
        <p:txBody>
          <a:bodyPr/>
          <a:lstStyle/>
          <a:p>
            <a:fld id="{45472375-29B1-4159-BED0-40440A6BFA5E}" type="slidenum">
              <a:rPr lang="en-US" smtClean="0"/>
              <a:t>3</a:t>
            </a:fld>
            <a:endParaRPr lang="en-US"/>
          </a:p>
        </p:txBody>
      </p:sp>
    </p:spTree>
    <p:extLst>
      <p:ext uri="{BB962C8B-B14F-4D97-AF65-F5344CB8AC3E}">
        <p14:creationId xmlns:p14="http://schemas.microsoft.com/office/powerpoint/2010/main" val="28615198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don't just want to identify the problem; I want to solve it. I’ve developed a </a:t>
            </a:r>
            <a:r>
              <a:rPr lang="en-US" b="1" dirty="0"/>
              <a:t>3-tier roadmap</a:t>
            </a:r>
            <a:r>
              <a:rPr lang="en-US" dirty="0"/>
              <a:t> to address this. </a:t>
            </a:r>
            <a:r>
              <a:rPr lang="en-US" b="1" dirty="0"/>
              <a:t>Tier 1</a:t>
            </a:r>
            <a:r>
              <a:rPr lang="en-US" dirty="0"/>
              <a:t> is an immediate digital migration pilot for our high-faxing providers, which will reclaim 1,200 annual staff hours. </a:t>
            </a:r>
            <a:r>
              <a:rPr lang="en-US" b="1" dirty="0"/>
              <a:t>Tier 2</a:t>
            </a:r>
            <a:r>
              <a:rPr lang="en-US" dirty="0"/>
              <a:t> involves implementing automated 'Step Therapy' logic at the point of submission to deflect simple clinical denials. Finally, </a:t>
            </a:r>
            <a:r>
              <a:rPr lang="en-US" b="1" dirty="0"/>
              <a:t>Tier 3</a:t>
            </a:r>
            <a:r>
              <a:rPr lang="en-US" dirty="0"/>
              <a:t> is a Gold Carding program for our top-tier clinical partners, allowing us to hit a best-in-class </a:t>
            </a:r>
            <a:r>
              <a:rPr lang="en-US" b="1" dirty="0"/>
              <a:t>sub-24-hour</a:t>
            </a:r>
            <a:r>
              <a:rPr lang="en-US" dirty="0"/>
              <a:t> speed-to-therapy goal for our most compliant providers."</a:t>
            </a:r>
          </a:p>
        </p:txBody>
      </p:sp>
      <p:sp>
        <p:nvSpPr>
          <p:cNvPr id="4" name="Slide Number Placeholder 3"/>
          <p:cNvSpPr>
            <a:spLocks noGrp="1"/>
          </p:cNvSpPr>
          <p:nvPr>
            <p:ph type="sldNum" sz="quarter" idx="5"/>
          </p:nvPr>
        </p:nvSpPr>
        <p:spPr/>
        <p:txBody>
          <a:bodyPr/>
          <a:lstStyle/>
          <a:p>
            <a:fld id="{45472375-29B1-4159-BED0-40440A6BFA5E}" type="slidenum">
              <a:rPr lang="en-US" smtClean="0"/>
              <a:t>4</a:t>
            </a:fld>
            <a:endParaRPr lang="en-US"/>
          </a:p>
        </p:txBody>
      </p:sp>
    </p:spTree>
    <p:extLst>
      <p:ext uri="{BB962C8B-B14F-4D97-AF65-F5344CB8AC3E}">
        <p14:creationId xmlns:p14="http://schemas.microsoft.com/office/powerpoint/2010/main" val="16487564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bottom line is scalability. By shifting to a </a:t>
            </a:r>
            <a:r>
              <a:rPr lang="en-US" b="1" dirty="0"/>
              <a:t>90% digital adoption rate</a:t>
            </a:r>
            <a:r>
              <a:rPr lang="en-US" dirty="0"/>
              <a:t>, we can scale our volume without a proportional increase in headcount. More importantly, we reduce the window for therapy abandonment. We have the chance to move this organization from a 'Target-Meeting' state to a 'Market-Leading' state. I’m eager to bring this same level of diagnostic rigor and strategic thinking to the team. Thank you for your time, and I’m happy to take any questions."</a:t>
            </a:r>
          </a:p>
        </p:txBody>
      </p:sp>
      <p:sp>
        <p:nvSpPr>
          <p:cNvPr id="4" name="Slide Number Placeholder 3"/>
          <p:cNvSpPr>
            <a:spLocks noGrp="1"/>
          </p:cNvSpPr>
          <p:nvPr>
            <p:ph type="sldNum" sz="quarter" idx="5"/>
          </p:nvPr>
        </p:nvSpPr>
        <p:spPr/>
        <p:txBody>
          <a:bodyPr/>
          <a:lstStyle/>
          <a:p>
            <a:fld id="{45472375-29B1-4159-BED0-40440A6BFA5E}" type="slidenum">
              <a:rPr lang="en-US" smtClean="0"/>
              <a:t>5</a:t>
            </a:fld>
            <a:endParaRPr lang="en-US"/>
          </a:p>
        </p:txBody>
      </p:sp>
    </p:spTree>
    <p:extLst>
      <p:ext uri="{BB962C8B-B14F-4D97-AF65-F5344CB8AC3E}">
        <p14:creationId xmlns:p14="http://schemas.microsoft.com/office/powerpoint/2010/main" val="32192351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1ABBD2-FC3C-4916-0A36-21FEC8199F1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3F7BD73-E2F5-5989-F47B-8A6E3CA8A52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62F1C26-BDC0-B493-5D40-F9C4351100F7}"/>
              </a:ext>
            </a:extLst>
          </p:cNvPr>
          <p:cNvSpPr>
            <a:spLocks noGrp="1"/>
          </p:cNvSpPr>
          <p:nvPr>
            <p:ph type="dt" sz="half" idx="10"/>
          </p:nvPr>
        </p:nvSpPr>
        <p:spPr/>
        <p:txBody>
          <a:bodyPr/>
          <a:lstStyle/>
          <a:p>
            <a:fld id="{AC71DE18-C1BD-4566-8AF2-B629455FEBE4}" type="datetimeFigureOut">
              <a:rPr lang="en-US" smtClean="0"/>
              <a:t>2/11/2026</a:t>
            </a:fld>
            <a:endParaRPr lang="en-US"/>
          </a:p>
        </p:txBody>
      </p:sp>
      <p:sp>
        <p:nvSpPr>
          <p:cNvPr id="5" name="Footer Placeholder 4">
            <a:extLst>
              <a:ext uri="{FF2B5EF4-FFF2-40B4-BE49-F238E27FC236}">
                <a16:creationId xmlns:a16="http://schemas.microsoft.com/office/drawing/2014/main" id="{809DB0AC-B812-E8C4-08FA-E0017B76821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3C02A50-CFF2-8C6C-93E7-7483955A8393}"/>
              </a:ext>
            </a:extLst>
          </p:cNvPr>
          <p:cNvSpPr>
            <a:spLocks noGrp="1"/>
          </p:cNvSpPr>
          <p:nvPr>
            <p:ph type="sldNum" sz="quarter" idx="12"/>
          </p:nvPr>
        </p:nvSpPr>
        <p:spPr/>
        <p:txBody>
          <a:bodyPr/>
          <a:lstStyle/>
          <a:p>
            <a:fld id="{23F75066-1CF2-401B-B08E-B8799F357108}" type="slidenum">
              <a:rPr lang="en-US" smtClean="0"/>
              <a:t>‹#›</a:t>
            </a:fld>
            <a:endParaRPr lang="en-US"/>
          </a:p>
        </p:txBody>
      </p:sp>
    </p:spTree>
    <p:extLst>
      <p:ext uri="{BB962C8B-B14F-4D97-AF65-F5344CB8AC3E}">
        <p14:creationId xmlns:p14="http://schemas.microsoft.com/office/powerpoint/2010/main" val="357726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C8F3A-5515-262A-75F7-4D9EE35654E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F1F023F-4606-2F1D-4031-84119138FBC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3131C9D-8B01-D03A-054A-A5BB035F13C6}"/>
              </a:ext>
            </a:extLst>
          </p:cNvPr>
          <p:cNvSpPr>
            <a:spLocks noGrp="1"/>
          </p:cNvSpPr>
          <p:nvPr>
            <p:ph type="dt" sz="half" idx="10"/>
          </p:nvPr>
        </p:nvSpPr>
        <p:spPr/>
        <p:txBody>
          <a:bodyPr/>
          <a:lstStyle/>
          <a:p>
            <a:fld id="{AC71DE18-C1BD-4566-8AF2-B629455FEBE4}" type="datetimeFigureOut">
              <a:rPr lang="en-US" smtClean="0"/>
              <a:t>2/11/2026</a:t>
            </a:fld>
            <a:endParaRPr lang="en-US"/>
          </a:p>
        </p:txBody>
      </p:sp>
      <p:sp>
        <p:nvSpPr>
          <p:cNvPr id="5" name="Footer Placeholder 4">
            <a:extLst>
              <a:ext uri="{FF2B5EF4-FFF2-40B4-BE49-F238E27FC236}">
                <a16:creationId xmlns:a16="http://schemas.microsoft.com/office/drawing/2014/main" id="{65AD0DAF-DDA7-F8A5-9B01-BDAB0BDF70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A457026-C947-4C37-F744-FD7DBD71DC49}"/>
              </a:ext>
            </a:extLst>
          </p:cNvPr>
          <p:cNvSpPr>
            <a:spLocks noGrp="1"/>
          </p:cNvSpPr>
          <p:nvPr>
            <p:ph type="sldNum" sz="quarter" idx="12"/>
          </p:nvPr>
        </p:nvSpPr>
        <p:spPr/>
        <p:txBody>
          <a:bodyPr/>
          <a:lstStyle/>
          <a:p>
            <a:fld id="{23F75066-1CF2-401B-B08E-B8799F357108}" type="slidenum">
              <a:rPr lang="en-US" smtClean="0"/>
              <a:t>‹#›</a:t>
            </a:fld>
            <a:endParaRPr lang="en-US"/>
          </a:p>
        </p:txBody>
      </p:sp>
    </p:spTree>
    <p:extLst>
      <p:ext uri="{BB962C8B-B14F-4D97-AF65-F5344CB8AC3E}">
        <p14:creationId xmlns:p14="http://schemas.microsoft.com/office/powerpoint/2010/main" val="20620761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9550160-4E07-EDD7-3924-1BE38F24D52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339D0F7-766D-29C9-9667-36C3A5F7254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6229502-90E7-725B-93C3-B08D8ABB74F8}"/>
              </a:ext>
            </a:extLst>
          </p:cNvPr>
          <p:cNvSpPr>
            <a:spLocks noGrp="1"/>
          </p:cNvSpPr>
          <p:nvPr>
            <p:ph type="dt" sz="half" idx="10"/>
          </p:nvPr>
        </p:nvSpPr>
        <p:spPr/>
        <p:txBody>
          <a:bodyPr/>
          <a:lstStyle/>
          <a:p>
            <a:fld id="{AC71DE18-C1BD-4566-8AF2-B629455FEBE4}" type="datetimeFigureOut">
              <a:rPr lang="en-US" smtClean="0"/>
              <a:t>2/11/2026</a:t>
            </a:fld>
            <a:endParaRPr lang="en-US"/>
          </a:p>
        </p:txBody>
      </p:sp>
      <p:sp>
        <p:nvSpPr>
          <p:cNvPr id="5" name="Footer Placeholder 4">
            <a:extLst>
              <a:ext uri="{FF2B5EF4-FFF2-40B4-BE49-F238E27FC236}">
                <a16:creationId xmlns:a16="http://schemas.microsoft.com/office/drawing/2014/main" id="{0A31ADBC-4B0F-E8FA-1133-7740C49E6A4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543A6F0-FD9A-DD67-C4D1-2CDAA567A2E6}"/>
              </a:ext>
            </a:extLst>
          </p:cNvPr>
          <p:cNvSpPr>
            <a:spLocks noGrp="1"/>
          </p:cNvSpPr>
          <p:nvPr>
            <p:ph type="sldNum" sz="quarter" idx="12"/>
          </p:nvPr>
        </p:nvSpPr>
        <p:spPr/>
        <p:txBody>
          <a:bodyPr/>
          <a:lstStyle/>
          <a:p>
            <a:fld id="{23F75066-1CF2-401B-B08E-B8799F357108}" type="slidenum">
              <a:rPr lang="en-US" smtClean="0"/>
              <a:t>‹#›</a:t>
            </a:fld>
            <a:endParaRPr lang="en-US"/>
          </a:p>
        </p:txBody>
      </p:sp>
    </p:spTree>
    <p:extLst>
      <p:ext uri="{BB962C8B-B14F-4D97-AF65-F5344CB8AC3E}">
        <p14:creationId xmlns:p14="http://schemas.microsoft.com/office/powerpoint/2010/main" val="1527873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49A3B-E7FE-A7F5-6386-D2B3A3C28E2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1F1CF13-F383-3B76-1986-4B49D5DB769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16B3375-3F88-8D42-C1A8-0D686DCA7BF5}"/>
              </a:ext>
            </a:extLst>
          </p:cNvPr>
          <p:cNvSpPr>
            <a:spLocks noGrp="1"/>
          </p:cNvSpPr>
          <p:nvPr>
            <p:ph type="dt" sz="half" idx="10"/>
          </p:nvPr>
        </p:nvSpPr>
        <p:spPr/>
        <p:txBody>
          <a:bodyPr/>
          <a:lstStyle/>
          <a:p>
            <a:fld id="{AC71DE18-C1BD-4566-8AF2-B629455FEBE4}" type="datetimeFigureOut">
              <a:rPr lang="en-US" smtClean="0"/>
              <a:t>2/11/2026</a:t>
            </a:fld>
            <a:endParaRPr lang="en-US"/>
          </a:p>
        </p:txBody>
      </p:sp>
      <p:sp>
        <p:nvSpPr>
          <p:cNvPr id="5" name="Footer Placeholder 4">
            <a:extLst>
              <a:ext uri="{FF2B5EF4-FFF2-40B4-BE49-F238E27FC236}">
                <a16:creationId xmlns:a16="http://schemas.microsoft.com/office/drawing/2014/main" id="{067645CC-37E0-D21C-499B-BE06AB06220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EDF27D6-B811-ACA2-BE8A-1074FE3FE6F4}"/>
              </a:ext>
            </a:extLst>
          </p:cNvPr>
          <p:cNvSpPr>
            <a:spLocks noGrp="1"/>
          </p:cNvSpPr>
          <p:nvPr>
            <p:ph type="sldNum" sz="quarter" idx="12"/>
          </p:nvPr>
        </p:nvSpPr>
        <p:spPr/>
        <p:txBody>
          <a:bodyPr/>
          <a:lstStyle/>
          <a:p>
            <a:fld id="{23F75066-1CF2-401B-B08E-B8799F357108}" type="slidenum">
              <a:rPr lang="en-US" smtClean="0"/>
              <a:t>‹#›</a:t>
            </a:fld>
            <a:endParaRPr lang="en-US"/>
          </a:p>
        </p:txBody>
      </p:sp>
    </p:spTree>
    <p:extLst>
      <p:ext uri="{BB962C8B-B14F-4D97-AF65-F5344CB8AC3E}">
        <p14:creationId xmlns:p14="http://schemas.microsoft.com/office/powerpoint/2010/main" val="40263326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068043-2E5A-07DA-0713-F6D17D85D3C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EE224B2-740A-74E1-EA21-D333BF45D9BF}"/>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5B529ED-20AF-F934-C2B6-A41F2467CBA3}"/>
              </a:ext>
            </a:extLst>
          </p:cNvPr>
          <p:cNvSpPr>
            <a:spLocks noGrp="1"/>
          </p:cNvSpPr>
          <p:nvPr>
            <p:ph type="dt" sz="half" idx="10"/>
          </p:nvPr>
        </p:nvSpPr>
        <p:spPr/>
        <p:txBody>
          <a:bodyPr/>
          <a:lstStyle/>
          <a:p>
            <a:fld id="{AC71DE18-C1BD-4566-8AF2-B629455FEBE4}" type="datetimeFigureOut">
              <a:rPr lang="en-US" smtClean="0"/>
              <a:t>2/11/2026</a:t>
            </a:fld>
            <a:endParaRPr lang="en-US"/>
          </a:p>
        </p:txBody>
      </p:sp>
      <p:sp>
        <p:nvSpPr>
          <p:cNvPr id="5" name="Footer Placeholder 4">
            <a:extLst>
              <a:ext uri="{FF2B5EF4-FFF2-40B4-BE49-F238E27FC236}">
                <a16:creationId xmlns:a16="http://schemas.microsoft.com/office/drawing/2014/main" id="{94A1CAA1-229E-4926-B1E1-D928A0122B6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5855201-2D1C-7E1C-92DF-B666481D9FC3}"/>
              </a:ext>
            </a:extLst>
          </p:cNvPr>
          <p:cNvSpPr>
            <a:spLocks noGrp="1"/>
          </p:cNvSpPr>
          <p:nvPr>
            <p:ph type="sldNum" sz="quarter" idx="12"/>
          </p:nvPr>
        </p:nvSpPr>
        <p:spPr/>
        <p:txBody>
          <a:bodyPr/>
          <a:lstStyle/>
          <a:p>
            <a:fld id="{23F75066-1CF2-401B-B08E-B8799F357108}" type="slidenum">
              <a:rPr lang="en-US" smtClean="0"/>
              <a:t>‹#›</a:t>
            </a:fld>
            <a:endParaRPr lang="en-US"/>
          </a:p>
        </p:txBody>
      </p:sp>
    </p:spTree>
    <p:extLst>
      <p:ext uri="{BB962C8B-B14F-4D97-AF65-F5344CB8AC3E}">
        <p14:creationId xmlns:p14="http://schemas.microsoft.com/office/powerpoint/2010/main" val="22764732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0F602-FCA3-05CD-78E8-7294AAB66F5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1864B15-63D5-F267-8D52-5496AF85536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BFBE2BE-3EA1-BC4B-04CB-C6BCE9890DC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15464C0-C677-8F3E-F43C-187AE4D168E7}"/>
              </a:ext>
            </a:extLst>
          </p:cNvPr>
          <p:cNvSpPr>
            <a:spLocks noGrp="1"/>
          </p:cNvSpPr>
          <p:nvPr>
            <p:ph type="dt" sz="half" idx="10"/>
          </p:nvPr>
        </p:nvSpPr>
        <p:spPr/>
        <p:txBody>
          <a:bodyPr/>
          <a:lstStyle/>
          <a:p>
            <a:fld id="{AC71DE18-C1BD-4566-8AF2-B629455FEBE4}" type="datetimeFigureOut">
              <a:rPr lang="en-US" smtClean="0"/>
              <a:t>2/11/2026</a:t>
            </a:fld>
            <a:endParaRPr lang="en-US"/>
          </a:p>
        </p:txBody>
      </p:sp>
      <p:sp>
        <p:nvSpPr>
          <p:cNvPr id="6" name="Footer Placeholder 5">
            <a:extLst>
              <a:ext uri="{FF2B5EF4-FFF2-40B4-BE49-F238E27FC236}">
                <a16:creationId xmlns:a16="http://schemas.microsoft.com/office/drawing/2014/main" id="{A77BD402-7943-53F2-9BB4-70EE5AA5ECE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D6C4D56-6B37-0722-46D1-A9C8BE49D91C}"/>
              </a:ext>
            </a:extLst>
          </p:cNvPr>
          <p:cNvSpPr>
            <a:spLocks noGrp="1"/>
          </p:cNvSpPr>
          <p:nvPr>
            <p:ph type="sldNum" sz="quarter" idx="12"/>
          </p:nvPr>
        </p:nvSpPr>
        <p:spPr/>
        <p:txBody>
          <a:bodyPr/>
          <a:lstStyle/>
          <a:p>
            <a:fld id="{23F75066-1CF2-401B-B08E-B8799F357108}" type="slidenum">
              <a:rPr lang="en-US" smtClean="0"/>
              <a:t>‹#›</a:t>
            </a:fld>
            <a:endParaRPr lang="en-US"/>
          </a:p>
        </p:txBody>
      </p:sp>
    </p:spTree>
    <p:extLst>
      <p:ext uri="{BB962C8B-B14F-4D97-AF65-F5344CB8AC3E}">
        <p14:creationId xmlns:p14="http://schemas.microsoft.com/office/powerpoint/2010/main" val="36398530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8C6ED-56E5-37BA-F7E0-616AEE9F09B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AC3FC53-B5AE-4DB4-FC79-CCC57F8DF72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CCE01DE-B40F-9229-CBAD-A122ECBC865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3A8C71D-360B-F23E-4B5F-5BC9A4A6745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268BED1-4C0A-E698-AAE6-410E82DF02C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8338D18-D45C-3CAF-5D0F-81F807B70D36}"/>
              </a:ext>
            </a:extLst>
          </p:cNvPr>
          <p:cNvSpPr>
            <a:spLocks noGrp="1"/>
          </p:cNvSpPr>
          <p:nvPr>
            <p:ph type="dt" sz="half" idx="10"/>
          </p:nvPr>
        </p:nvSpPr>
        <p:spPr/>
        <p:txBody>
          <a:bodyPr/>
          <a:lstStyle/>
          <a:p>
            <a:fld id="{AC71DE18-C1BD-4566-8AF2-B629455FEBE4}" type="datetimeFigureOut">
              <a:rPr lang="en-US" smtClean="0"/>
              <a:t>2/11/2026</a:t>
            </a:fld>
            <a:endParaRPr lang="en-US"/>
          </a:p>
        </p:txBody>
      </p:sp>
      <p:sp>
        <p:nvSpPr>
          <p:cNvPr id="8" name="Footer Placeholder 7">
            <a:extLst>
              <a:ext uri="{FF2B5EF4-FFF2-40B4-BE49-F238E27FC236}">
                <a16:creationId xmlns:a16="http://schemas.microsoft.com/office/drawing/2014/main" id="{91126752-ECB2-7022-01BB-DDB0E9E5731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F82703D-9579-31D1-3ABD-8BF5A4A80C54}"/>
              </a:ext>
            </a:extLst>
          </p:cNvPr>
          <p:cNvSpPr>
            <a:spLocks noGrp="1"/>
          </p:cNvSpPr>
          <p:nvPr>
            <p:ph type="sldNum" sz="quarter" idx="12"/>
          </p:nvPr>
        </p:nvSpPr>
        <p:spPr/>
        <p:txBody>
          <a:bodyPr/>
          <a:lstStyle/>
          <a:p>
            <a:fld id="{23F75066-1CF2-401B-B08E-B8799F357108}" type="slidenum">
              <a:rPr lang="en-US" smtClean="0"/>
              <a:t>‹#›</a:t>
            </a:fld>
            <a:endParaRPr lang="en-US"/>
          </a:p>
        </p:txBody>
      </p:sp>
    </p:spTree>
    <p:extLst>
      <p:ext uri="{BB962C8B-B14F-4D97-AF65-F5344CB8AC3E}">
        <p14:creationId xmlns:p14="http://schemas.microsoft.com/office/powerpoint/2010/main" val="38045168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E10F1B-07D7-132A-661E-5715951F4D2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C6B04D0-2E04-D6A3-3244-1EDF3E9B6609}"/>
              </a:ext>
            </a:extLst>
          </p:cNvPr>
          <p:cNvSpPr>
            <a:spLocks noGrp="1"/>
          </p:cNvSpPr>
          <p:nvPr>
            <p:ph type="dt" sz="half" idx="10"/>
          </p:nvPr>
        </p:nvSpPr>
        <p:spPr/>
        <p:txBody>
          <a:bodyPr/>
          <a:lstStyle/>
          <a:p>
            <a:fld id="{AC71DE18-C1BD-4566-8AF2-B629455FEBE4}" type="datetimeFigureOut">
              <a:rPr lang="en-US" smtClean="0"/>
              <a:t>2/11/2026</a:t>
            </a:fld>
            <a:endParaRPr lang="en-US"/>
          </a:p>
        </p:txBody>
      </p:sp>
      <p:sp>
        <p:nvSpPr>
          <p:cNvPr id="4" name="Footer Placeholder 3">
            <a:extLst>
              <a:ext uri="{FF2B5EF4-FFF2-40B4-BE49-F238E27FC236}">
                <a16:creationId xmlns:a16="http://schemas.microsoft.com/office/drawing/2014/main" id="{5A3A9CF3-86D6-211F-83D9-8AFC0C513DF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77E494A-E48B-7B75-BCD2-105EBF04EC03}"/>
              </a:ext>
            </a:extLst>
          </p:cNvPr>
          <p:cNvSpPr>
            <a:spLocks noGrp="1"/>
          </p:cNvSpPr>
          <p:nvPr>
            <p:ph type="sldNum" sz="quarter" idx="12"/>
          </p:nvPr>
        </p:nvSpPr>
        <p:spPr/>
        <p:txBody>
          <a:bodyPr/>
          <a:lstStyle/>
          <a:p>
            <a:fld id="{23F75066-1CF2-401B-B08E-B8799F357108}" type="slidenum">
              <a:rPr lang="en-US" smtClean="0"/>
              <a:t>‹#›</a:t>
            </a:fld>
            <a:endParaRPr lang="en-US"/>
          </a:p>
        </p:txBody>
      </p:sp>
    </p:spTree>
    <p:extLst>
      <p:ext uri="{BB962C8B-B14F-4D97-AF65-F5344CB8AC3E}">
        <p14:creationId xmlns:p14="http://schemas.microsoft.com/office/powerpoint/2010/main" val="12971240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ABC424E-1518-9F02-093B-A07165068DE3}"/>
              </a:ext>
            </a:extLst>
          </p:cNvPr>
          <p:cNvSpPr>
            <a:spLocks noGrp="1"/>
          </p:cNvSpPr>
          <p:nvPr>
            <p:ph type="dt" sz="half" idx="10"/>
          </p:nvPr>
        </p:nvSpPr>
        <p:spPr/>
        <p:txBody>
          <a:bodyPr/>
          <a:lstStyle/>
          <a:p>
            <a:fld id="{AC71DE18-C1BD-4566-8AF2-B629455FEBE4}" type="datetimeFigureOut">
              <a:rPr lang="en-US" smtClean="0"/>
              <a:t>2/11/2026</a:t>
            </a:fld>
            <a:endParaRPr lang="en-US"/>
          </a:p>
        </p:txBody>
      </p:sp>
      <p:sp>
        <p:nvSpPr>
          <p:cNvPr id="3" name="Footer Placeholder 2">
            <a:extLst>
              <a:ext uri="{FF2B5EF4-FFF2-40B4-BE49-F238E27FC236}">
                <a16:creationId xmlns:a16="http://schemas.microsoft.com/office/drawing/2014/main" id="{051EB790-1861-FB94-36FB-C8FF98E4B67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238992F-4F81-0434-A1D8-41426E31C52F}"/>
              </a:ext>
            </a:extLst>
          </p:cNvPr>
          <p:cNvSpPr>
            <a:spLocks noGrp="1"/>
          </p:cNvSpPr>
          <p:nvPr>
            <p:ph type="sldNum" sz="quarter" idx="12"/>
          </p:nvPr>
        </p:nvSpPr>
        <p:spPr/>
        <p:txBody>
          <a:bodyPr/>
          <a:lstStyle/>
          <a:p>
            <a:fld id="{23F75066-1CF2-401B-B08E-B8799F357108}" type="slidenum">
              <a:rPr lang="en-US" smtClean="0"/>
              <a:t>‹#›</a:t>
            </a:fld>
            <a:endParaRPr lang="en-US"/>
          </a:p>
        </p:txBody>
      </p:sp>
    </p:spTree>
    <p:extLst>
      <p:ext uri="{BB962C8B-B14F-4D97-AF65-F5344CB8AC3E}">
        <p14:creationId xmlns:p14="http://schemas.microsoft.com/office/powerpoint/2010/main" val="22767969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3E5E0E-C8F8-7A44-1BB2-4E2D72D914A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76654EA-0ACC-CBF2-4AB4-3E1D1327A65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F412855-D69D-0B4A-A5B0-9EA2C3166F6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66FB39F-6154-C1EA-2DC1-DE6BB514F313}"/>
              </a:ext>
            </a:extLst>
          </p:cNvPr>
          <p:cNvSpPr>
            <a:spLocks noGrp="1"/>
          </p:cNvSpPr>
          <p:nvPr>
            <p:ph type="dt" sz="half" idx="10"/>
          </p:nvPr>
        </p:nvSpPr>
        <p:spPr/>
        <p:txBody>
          <a:bodyPr/>
          <a:lstStyle/>
          <a:p>
            <a:fld id="{AC71DE18-C1BD-4566-8AF2-B629455FEBE4}" type="datetimeFigureOut">
              <a:rPr lang="en-US" smtClean="0"/>
              <a:t>2/11/2026</a:t>
            </a:fld>
            <a:endParaRPr lang="en-US"/>
          </a:p>
        </p:txBody>
      </p:sp>
      <p:sp>
        <p:nvSpPr>
          <p:cNvPr id="6" name="Footer Placeholder 5">
            <a:extLst>
              <a:ext uri="{FF2B5EF4-FFF2-40B4-BE49-F238E27FC236}">
                <a16:creationId xmlns:a16="http://schemas.microsoft.com/office/drawing/2014/main" id="{BB81E02C-3147-DE2F-B223-B8B6DB6DEF9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086D8C8-64CA-C6C5-B516-493F719F8864}"/>
              </a:ext>
            </a:extLst>
          </p:cNvPr>
          <p:cNvSpPr>
            <a:spLocks noGrp="1"/>
          </p:cNvSpPr>
          <p:nvPr>
            <p:ph type="sldNum" sz="quarter" idx="12"/>
          </p:nvPr>
        </p:nvSpPr>
        <p:spPr/>
        <p:txBody>
          <a:bodyPr/>
          <a:lstStyle/>
          <a:p>
            <a:fld id="{23F75066-1CF2-401B-B08E-B8799F357108}" type="slidenum">
              <a:rPr lang="en-US" smtClean="0"/>
              <a:t>‹#›</a:t>
            </a:fld>
            <a:endParaRPr lang="en-US"/>
          </a:p>
        </p:txBody>
      </p:sp>
    </p:spTree>
    <p:extLst>
      <p:ext uri="{BB962C8B-B14F-4D97-AF65-F5344CB8AC3E}">
        <p14:creationId xmlns:p14="http://schemas.microsoft.com/office/powerpoint/2010/main" val="27793448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5210F7-D7BA-5C0F-E803-400DBE1ECA0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258CB3E-B646-3F55-67B1-C075F842039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328CFFC-CC92-0BD7-D2A4-8338B9CC1F2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0282E39-1EC7-0CA5-86CF-9975FC35BDDB}"/>
              </a:ext>
            </a:extLst>
          </p:cNvPr>
          <p:cNvSpPr>
            <a:spLocks noGrp="1"/>
          </p:cNvSpPr>
          <p:nvPr>
            <p:ph type="dt" sz="half" idx="10"/>
          </p:nvPr>
        </p:nvSpPr>
        <p:spPr/>
        <p:txBody>
          <a:bodyPr/>
          <a:lstStyle/>
          <a:p>
            <a:fld id="{AC71DE18-C1BD-4566-8AF2-B629455FEBE4}" type="datetimeFigureOut">
              <a:rPr lang="en-US" smtClean="0"/>
              <a:t>2/11/2026</a:t>
            </a:fld>
            <a:endParaRPr lang="en-US"/>
          </a:p>
        </p:txBody>
      </p:sp>
      <p:sp>
        <p:nvSpPr>
          <p:cNvPr id="6" name="Footer Placeholder 5">
            <a:extLst>
              <a:ext uri="{FF2B5EF4-FFF2-40B4-BE49-F238E27FC236}">
                <a16:creationId xmlns:a16="http://schemas.microsoft.com/office/drawing/2014/main" id="{C63B5186-D8D5-9F4D-DD0D-8E172C45B92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1538F9B-3EE5-5D35-89AA-AB4960BA21F0}"/>
              </a:ext>
            </a:extLst>
          </p:cNvPr>
          <p:cNvSpPr>
            <a:spLocks noGrp="1"/>
          </p:cNvSpPr>
          <p:nvPr>
            <p:ph type="sldNum" sz="quarter" idx="12"/>
          </p:nvPr>
        </p:nvSpPr>
        <p:spPr/>
        <p:txBody>
          <a:bodyPr/>
          <a:lstStyle/>
          <a:p>
            <a:fld id="{23F75066-1CF2-401B-B08E-B8799F357108}" type="slidenum">
              <a:rPr lang="en-US" smtClean="0"/>
              <a:t>‹#›</a:t>
            </a:fld>
            <a:endParaRPr lang="en-US"/>
          </a:p>
        </p:txBody>
      </p:sp>
    </p:spTree>
    <p:extLst>
      <p:ext uri="{BB962C8B-B14F-4D97-AF65-F5344CB8AC3E}">
        <p14:creationId xmlns:p14="http://schemas.microsoft.com/office/powerpoint/2010/main" val="42207645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BAE8475-4041-6701-A787-BFD269B5EA3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C96664D-9D05-81F2-861B-1334715BDE1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867AE74-D2BD-4448-A5D6-EE2B7BF3C88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AC71DE18-C1BD-4566-8AF2-B629455FEBE4}" type="datetimeFigureOut">
              <a:rPr lang="en-US" smtClean="0"/>
              <a:t>2/11/2026</a:t>
            </a:fld>
            <a:endParaRPr lang="en-US"/>
          </a:p>
        </p:txBody>
      </p:sp>
      <p:sp>
        <p:nvSpPr>
          <p:cNvPr id="5" name="Footer Placeholder 4">
            <a:extLst>
              <a:ext uri="{FF2B5EF4-FFF2-40B4-BE49-F238E27FC236}">
                <a16:creationId xmlns:a16="http://schemas.microsoft.com/office/drawing/2014/main" id="{62021C25-342A-B4CE-BF03-23644A525BB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1F1449CA-A55B-2EA3-8126-A33909F73F3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23F75066-1CF2-401B-B08E-B8799F357108}" type="slidenum">
              <a:rPr lang="en-US" smtClean="0"/>
              <a:t>‹#›</a:t>
            </a:fld>
            <a:endParaRPr lang="en-US"/>
          </a:p>
        </p:txBody>
      </p:sp>
    </p:spTree>
    <p:extLst>
      <p:ext uri="{BB962C8B-B14F-4D97-AF65-F5344CB8AC3E}">
        <p14:creationId xmlns:p14="http://schemas.microsoft.com/office/powerpoint/2010/main" val="361460926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B36E04C-BA49-55DE-16E8-0D4E97B9D7BB}"/>
              </a:ext>
            </a:extLst>
          </p:cNvPr>
          <p:cNvSpPr>
            <a:spLocks noGrp="1"/>
          </p:cNvSpPr>
          <p:nvPr>
            <p:ph type="title"/>
          </p:nvPr>
        </p:nvSpPr>
        <p:spPr>
          <a:xfrm>
            <a:off x="572493" y="238539"/>
            <a:ext cx="11018520" cy="1434415"/>
          </a:xfrm>
        </p:spPr>
        <p:txBody>
          <a:bodyPr vert="horz" lIns="91440" tIns="45720" rIns="91440" bIns="45720" rtlCol="0" anchor="b">
            <a:normAutofit/>
          </a:bodyPr>
          <a:lstStyle/>
          <a:p>
            <a:r>
              <a:rPr lang="en-US" sz="5400" b="1" dirty="0"/>
              <a:t>Project RX-</a:t>
            </a:r>
            <a:r>
              <a:rPr lang="en-US" sz="5400" b="1" dirty="0" err="1"/>
              <a:t>pedite</a:t>
            </a:r>
            <a:endParaRPr lang="en-US" sz="5400" b="1" dirty="0"/>
          </a:p>
        </p:txBody>
      </p:sp>
      <p:sp>
        <p:nvSpPr>
          <p:cNvPr id="17"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sX0" fmla="*/ 0 w 10972800"/>
              <a:gd name="csY0" fmla="*/ 0 h 18288"/>
              <a:gd name="csX1" fmla="*/ 356616 w 10972800"/>
              <a:gd name="csY1" fmla="*/ 0 h 18288"/>
              <a:gd name="csX2" fmla="*/ 1042416 w 10972800"/>
              <a:gd name="csY2" fmla="*/ 0 h 18288"/>
              <a:gd name="csX3" fmla="*/ 1947672 w 10972800"/>
              <a:gd name="csY3" fmla="*/ 0 h 18288"/>
              <a:gd name="csX4" fmla="*/ 2633472 w 10972800"/>
              <a:gd name="csY4" fmla="*/ 0 h 18288"/>
              <a:gd name="csX5" fmla="*/ 2990088 w 10972800"/>
              <a:gd name="csY5" fmla="*/ 0 h 18288"/>
              <a:gd name="csX6" fmla="*/ 3456432 w 10972800"/>
              <a:gd name="csY6" fmla="*/ 0 h 18288"/>
              <a:gd name="csX7" fmla="*/ 4361688 w 10972800"/>
              <a:gd name="csY7" fmla="*/ 0 h 18288"/>
              <a:gd name="csX8" fmla="*/ 5266944 w 10972800"/>
              <a:gd name="csY8" fmla="*/ 0 h 18288"/>
              <a:gd name="csX9" fmla="*/ 6172200 w 10972800"/>
              <a:gd name="csY9" fmla="*/ 0 h 18288"/>
              <a:gd name="csX10" fmla="*/ 6528816 w 10972800"/>
              <a:gd name="csY10" fmla="*/ 0 h 18288"/>
              <a:gd name="csX11" fmla="*/ 7214616 w 10972800"/>
              <a:gd name="csY11" fmla="*/ 0 h 18288"/>
              <a:gd name="csX12" fmla="*/ 7790688 w 10972800"/>
              <a:gd name="csY12" fmla="*/ 0 h 18288"/>
              <a:gd name="csX13" fmla="*/ 8147304 w 10972800"/>
              <a:gd name="csY13" fmla="*/ 0 h 18288"/>
              <a:gd name="csX14" fmla="*/ 9052560 w 10972800"/>
              <a:gd name="csY14" fmla="*/ 0 h 18288"/>
              <a:gd name="csX15" fmla="*/ 9409176 w 10972800"/>
              <a:gd name="csY15" fmla="*/ 0 h 18288"/>
              <a:gd name="csX16" fmla="*/ 9765792 w 10972800"/>
              <a:gd name="csY16" fmla="*/ 0 h 18288"/>
              <a:gd name="csX17" fmla="*/ 10341864 w 10972800"/>
              <a:gd name="csY17" fmla="*/ 0 h 18288"/>
              <a:gd name="csX18" fmla="*/ 10972800 w 10972800"/>
              <a:gd name="csY18" fmla="*/ 0 h 18288"/>
              <a:gd name="csX19" fmla="*/ 10972800 w 10972800"/>
              <a:gd name="csY19" fmla="*/ 18288 h 18288"/>
              <a:gd name="csX20" fmla="*/ 10177272 w 10972800"/>
              <a:gd name="csY20" fmla="*/ 18288 h 18288"/>
              <a:gd name="csX21" fmla="*/ 9820656 w 10972800"/>
              <a:gd name="csY21" fmla="*/ 18288 h 18288"/>
              <a:gd name="csX22" fmla="*/ 9464040 w 10972800"/>
              <a:gd name="csY22" fmla="*/ 18288 h 18288"/>
              <a:gd name="csX23" fmla="*/ 8778240 w 10972800"/>
              <a:gd name="csY23" fmla="*/ 18288 h 18288"/>
              <a:gd name="csX24" fmla="*/ 8421624 w 10972800"/>
              <a:gd name="csY24" fmla="*/ 18288 h 18288"/>
              <a:gd name="csX25" fmla="*/ 7735824 w 10972800"/>
              <a:gd name="csY25" fmla="*/ 18288 h 18288"/>
              <a:gd name="csX26" fmla="*/ 6940296 w 10972800"/>
              <a:gd name="csY26" fmla="*/ 18288 h 18288"/>
              <a:gd name="csX27" fmla="*/ 6254496 w 10972800"/>
              <a:gd name="csY27" fmla="*/ 18288 h 18288"/>
              <a:gd name="csX28" fmla="*/ 5458968 w 10972800"/>
              <a:gd name="csY28" fmla="*/ 18288 h 18288"/>
              <a:gd name="csX29" fmla="*/ 4663440 w 10972800"/>
              <a:gd name="csY29" fmla="*/ 18288 h 18288"/>
              <a:gd name="csX30" fmla="*/ 4306824 w 10972800"/>
              <a:gd name="csY30" fmla="*/ 18288 h 18288"/>
              <a:gd name="csX31" fmla="*/ 3840480 w 10972800"/>
              <a:gd name="csY31" fmla="*/ 18288 h 18288"/>
              <a:gd name="csX32" fmla="*/ 3264408 w 10972800"/>
              <a:gd name="csY32" fmla="*/ 18288 h 18288"/>
              <a:gd name="csX33" fmla="*/ 2578608 w 10972800"/>
              <a:gd name="csY33" fmla="*/ 18288 h 18288"/>
              <a:gd name="csX34" fmla="*/ 1673352 w 10972800"/>
              <a:gd name="csY34" fmla="*/ 18288 h 18288"/>
              <a:gd name="csX35" fmla="*/ 877824 w 10972800"/>
              <a:gd name="csY35" fmla="*/ 18288 h 18288"/>
              <a:gd name="csX36" fmla="*/ 0 w 10972800"/>
              <a:gd name="csY36" fmla="*/ 18288 h 18288"/>
              <a:gd name="csX37" fmla="*/ 0 w 10972800"/>
              <a:gd name="csY37" fmla="*/ 0 h 1828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 ang="0">
                <a:pos x="csX22" y="csY22"/>
              </a:cxn>
              <a:cxn ang="0">
                <a:pos x="csX23" y="csY23"/>
              </a:cxn>
              <a:cxn ang="0">
                <a:pos x="csX24" y="csY24"/>
              </a:cxn>
              <a:cxn ang="0">
                <a:pos x="csX25" y="csY25"/>
              </a:cxn>
              <a:cxn ang="0">
                <a:pos x="csX26" y="csY26"/>
              </a:cxn>
              <a:cxn ang="0">
                <a:pos x="csX27" y="csY27"/>
              </a:cxn>
              <a:cxn ang="0">
                <a:pos x="csX28" y="csY28"/>
              </a:cxn>
              <a:cxn ang="0">
                <a:pos x="csX29" y="csY29"/>
              </a:cxn>
              <a:cxn ang="0">
                <a:pos x="csX30" y="csY30"/>
              </a:cxn>
              <a:cxn ang="0">
                <a:pos x="csX31" y="csY31"/>
              </a:cxn>
              <a:cxn ang="0">
                <a:pos x="csX32" y="csY32"/>
              </a:cxn>
              <a:cxn ang="0">
                <a:pos x="csX33" y="csY33"/>
              </a:cxn>
              <a:cxn ang="0">
                <a:pos x="csX34" y="csY34"/>
              </a:cxn>
              <a:cxn ang="0">
                <a:pos x="csX35" y="csY35"/>
              </a:cxn>
              <a:cxn ang="0">
                <a:pos x="csX36" y="csY36"/>
              </a:cxn>
              <a:cxn ang="0">
                <a:pos x="csX37" y="cs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3">
            <a:extLst>
              <a:ext uri="{FF2B5EF4-FFF2-40B4-BE49-F238E27FC236}">
                <a16:creationId xmlns:a16="http://schemas.microsoft.com/office/drawing/2014/main" id="{9AA08D6A-286F-FFFB-DB7E-48F6623F1A88}"/>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72493" y="2071316"/>
            <a:ext cx="6713552" cy="4119172"/>
          </a:xfrm>
        </p:spPr>
        <p:txBody>
          <a:bodyPr>
            <a:normAutofit/>
          </a:bodyPr>
          <a:lstStyle/>
          <a:p>
            <a:pPr marL="0" indent="0">
              <a:spcBef>
                <a:spcPts val="2500"/>
              </a:spcBef>
              <a:buFont typeface="Arial" panose="020B0604020202020204" pitchFamily="34" charset="0"/>
              <a:buNone/>
            </a:pPr>
            <a:r>
              <a:rPr lang="en-US" sz="1400" b="1" dirty="0"/>
              <a:t>Accelerating Speed-to-Therapy</a:t>
            </a:r>
          </a:p>
          <a:p>
            <a:pPr marL="0" lvl="1" indent="0">
              <a:buFont typeface="Arial" panose="020B0604020202020204" pitchFamily="34" charset="0"/>
              <a:buNone/>
            </a:pPr>
            <a:r>
              <a:rPr lang="en-US" sz="1400" dirty="0"/>
              <a:t>Project RX-</a:t>
            </a:r>
            <a:r>
              <a:rPr lang="en-US" sz="1400" dirty="0" err="1"/>
              <a:t>pedite</a:t>
            </a:r>
            <a:r>
              <a:rPr lang="en-US" sz="1400" dirty="0"/>
              <a:t> audits thousands of Prior Authorization records to speed up patient access to critical therapies.</a:t>
            </a:r>
          </a:p>
          <a:p>
            <a:pPr marL="0" indent="0">
              <a:spcBef>
                <a:spcPts val="2500"/>
              </a:spcBef>
              <a:buFont typeface="Arial" panose="020B0604020202020204" pitchFamily="34" charset="0"/>
              <a:buNone/>
            </a:pPr>
            <a:r>
              <a:rPr lang="en-US" sz="1400" b="1" dirty="0"/>
              <a:t>Eliminating Workflow Bottlenecks</a:t>
            </a:r>
          </a:p>
          <a:p>
            <a:pPr marL="0" lvl="1" indent="0">
              <a:buFont typeface="Arial" panose="020B0604020202020204" pitchFamily="34" charset="0"/>
              <a:buNone/>
            </a:pPr>
            <a:r>
              <a:rPr lang="en-US" sz="1400" dirty="0"/>
              <a:t>Legacy manual processes hide digital efficiency and slow down care. The audit seeks to identify and remove these obstacles.</a:t>
            </a:r>
          </a:p>
          <a:p>
            <a:pPr marL="0" indent="0">
              <a:spcBef>
                <a:spcPts val="2500"/>
              </a:spcBef>
              <a:buFont typeface="Arial" panose="020B0604020202020204" pitchFamily="34" charset="0"/>
              <a:buNone/>
            </a:pPr>
            <a:r>
              <a:rPr lang="en-US" sz="1400" b="1" dirty="0"/>
              <a:t>Addressing the 'Fax Tax'</a:t>
            </a:r>
          </a:p>
          <a:p>
            <a:pPr marL="0" lvl="1" indent="0">
              <a:buFont typeface="Arial" panose="020B0604020202020204" pitchFamily="34" charset="0"/>
              <a:buNone/>
            </a:pPr>
            <a:r>
              <a:rPr lang="en-US" sz="1400" dirty="0"/>
              <a:t>Reducing the 141% 'Fax Tax' optimizes specialty pharmacy operations and ensures faster therapy delivery to patients.</a:t>
            </a:r>
          </a:p>
        </p:txBody>
      </p:sp>
      <p:pic>
        <p:nvPicPr>
          <p:cNvPr id="5" name="Content Placeholder 4">
            <a:extLst>
              <a:ext uri="{FF2B5EF4-FFF2-40B4-BE49-F238E27FC236}">
                <a16:creationId xmlns:a16="http://schemas.microsoft.com/office/drawing/2014/main" id="{20EEB397-0CED-4F34-BF59-F0EBB4D25CB0}"/>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rcRect l="23762" r="23762"/>
          <a:stretch/>
        </p:blipFill>
        <p:spPr>
          <a:xfrm>
            <a:off x="7675658" y="2093976"/>
            <a:ext cx="3941064" cy="4096512"/>
          </a:xfrm>
          <a:prstGeom prst="rect">
            <a:avLst/>
          </a:prstGeom>
        </p:spPr>
      </p:pic>
    </p:spTree>
    <p:extLst>
      <p:ext uri="{BB962C8B-B14F-4D97-AF65-F5344CB8AC3E}">
        <p14:creationId xmlns:p14="http://schemas.microsoft.com/office/powerpoint/2010/main" val="2926484468"/>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7B831B6F-405A-4B47-B9BB-5CA88F2858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932FF24-9C85-6FAD-1CF3-1370D84990FD}"/>
              </a:ext>
            </a:extLst>
          </p:cNvPr>
          <p:cNvSpPr>
            <a:spLocks noGrp="1"/>
          </p:cNvSpPr>
          <p:nvPr>
            <p:ph type="title"/>
          </p:nvPr>
        </p:nvSpPr>
        <p:spPr>
          <a:xfrm>
            <a:off x="6739128" y="638089"/>
            <a:ext cx="4818888" cy="1476801"/>
          </a:xfrm>
        </p:spPr>
        <p:txBody>
          <a:bodyPr vert="horz" lIns="91440" tIns="45720" rIns="91440" bIns="45720" rtlCol="0" anchor="b">
            <a:normAutofit/>
          </a:bodyPr>
          <a:lstStyle/>
          <a:p>
            <a:r>
              <a:rPr lang="en-US" sz="3400" b="1" kern="1200">
                <a:solidFill>
                  <a:schemeClr val="tx1"/>
                </a:solidFill>
                <a:latin typeface="+mj-lt"/>
                <a:ea typeface="+mj-ea"/>
                <a:cs typeface="+mj-cs"/>
              </a:rPr>
              <a:t>Quantifying Administrative Friction</a:t>
            </a:r>
          </a:p>
        </p:txBody>
      </p:sp>
      <p:pic>
        <p:nvPicPr>
          <p:cNvPr id="5" name="Content Placeholder 4">
            <a:extLst>
              <a:ext uri="{FF2B5EF4-FFF2-40B4-BE49-F238E27FC236}">
                <a16:creationId xmlns:a16="http://schemas.microsoft.com/office/drawing/2014/main" id="{28DC54B3-1CA2-4269-91F8-24571A87B630}"/>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rcRect l="291" t="-16931" b="-15535"/>
          <a:stretch>
            <a:fillRect/>
          </a:stretch>
        </p:blipFill>
        <p:spPr>
          <a:xfrm>
            <a:off x="416257" y="640080"/>
            <a:ext cx="6322871" cy="5577840"/>
          </a:xfrm>
          <a:prstGeom prst="rect">
            <a:avLst/>
          </a:prstGeom>
        </p:spPr>
      </p:pic>
      <p:sp>
        <p:nvSpPr>
          <p:cNvPr id="34" name="sketch line">
            <a:extLst>
              <a:ext uri="{FF2B5EF4-FFF2-40B4-BE49-F238E27FC236}">
                <a16:creationId xmlns:a16="http://schemas.microsoft.com/office/drawing/2014/main" id="{953EE71A-6488-4203-A7C4-77102FD0DC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39128" y="2372868"/>
            <a:ext cx="3255095" cy="18288"/>
          </a:xfrm>
          <a:custGeom>
            <a:avLst/>
            <a:gdLst>
              <a:gd name="csX0" fmla="*/ 0 w 3255095"/>
              <a:gd name="csY0" fmla="*/ 0 h 18288"/>
              <a:gd name="csX1" fmla="*/ 618468 w 3255095"/>
              <a:gd name="csY1" fmla="*/ 0 h 18288"/>
              <a:gd name="csX2" fmla="*/ 1269487 w 3255095"/>
              <a:gd name="csY2" fmla="*/ 0 h 18288"/>
              <a:gd name="csX3" fmla="*/ 1953057 w 3255095"/>
              <a:gd name="csY3" fmla="*/ 0 h 18288"/>
              <a:gd name="csX4" fmla="*/ 2636627 w 3255095"/>
              <a:gd name="csY4" fmla="*/ 0 h 18288"/>
              <a:gd name="csX5" fmla="*/ 3255095 w 3255095"/>
              <a:gd name="csY5" fmla="*/ 0 h 18288"/>
              <a:gd name="csX6" fmla="*/ 3255095 w 3255095"/>
              <a:gd name="csY6" fmla="*/ 18288 h 18288"/>
              <a:gd name="csX7" fmla="*/ 2538974 w 3255095"/>
              <a:gd name="csY7" fmla="*/ 18288 h 18288"/>
              <a:gd name="csX8" fmla="*/ 1822853 w 3255095"/>
              <a:gd name="csY8" fmla="*/ 18288 h 18288"/>
              <a:gd name="csX9" fmla="*/ 1171834 w 3255095"/>
              <a:gd name="csY9" fmla="*/ 18288 h 18288"/>
              <a:gd name="csX10" fmla="*/ 0 w 3255095"/>
              <a:gd name="csY10" fmla="*/ 18288 h 18288"/>
              <a:gd name="csX11" fmla="*/ 0 w 3255095"/>
              <a:gd name="csY11" fmla="*/ 0 h 1828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3">
            <a:extLst>
              <a:ext uri="{FF2B5EF4-FFF2-40B4-BE49-F238E27FC236}">
                <a16:creationId xmlns:a16="http://schemas.microsoft.com/office/drawing/2014/main" id="{564B007E-955B-F2FA-0779-FD8EAF7B1C56}"/>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739128" y="2664886"/>
            <a:ext cx="4818888" cy="3550789"/>
          </a:xfrm>
        </p:spPr>
        <p:txBody>
          <a:bodyPr>
            <a:normAutofit/>
          </a:bodyPr>
          <a:lstStyle/>
          <a:p>
            <a:pPr marL="0" indent="0">
              <a:spcBef>
                <a:spcPts val="2500"/>
              </a:spcBef>
              <a:buFont typeface="Arial" panose="020B0604020202020204" pitchFamily="34" charset="0"/>
              <a:buNone/>
            </a:pPr>
            <a:r>
              <a:rPr lang="en-US" sz="1300" b="1"/>
              <a:t>Fax Submission Slows Processes</a:t>
            </a:r>
          </a:p>
          <a:p>
            <a:pPr marL="0" lvl="1" indent="0">
              <a:buFont typeface="Arial" panose="020B0604020202020204" pitchFamily="34" charset="0"/>
              <a:buNone/>
            </a:pPr>
            <a:r>
              <a:rPr lang="en-US" sz="1300"/>
              <a:t>Manual fax submissions are significantly slower than electronic channels, causing major administrative delays and friction.</a:t>
            </a:r>
          </a:p>
          <a:p>
            <a:pPr marL="0" indent="0">
              <a:spcBef>
                <a:spcPts val="2500"/>
              </a:spcBef>
              <a:buFont typeface="Arial" panose="020B0604020202020204" pitchFamily="34" charset="0"/>
              <a:buNone/>
            </a:pPr>
            <a:r>
              <a:rPr lang="en-US" sz="1300" b="1"/>
              <a:t>Turnaround Time Meets Target</a:t>
            </a:r>
          </a:p>
          <a:p>
            <a:pPr marL="0" lvl="1" indent="0">
              <a:buFont typeface="Arial" panose="020B0604020202020204" pitchFamily="34" charset="0"/>
              <a:buNone/>
            </a:pPr>
            <a:r>
              <a:rPr lang="en-US" sz="1300"/>
              <a:t>Despite friction, the network maintains a 2.8-day turnaround, meeting the 3.0-day goal for prior authorizations.</a:t>
            </a:r>
          </a:p>
          <a:p>
            <a:pPr marL="0" indent="0">
              <a:spcBef>
                <a:spcPts val="2500"/>
              </a:spcBef>
              <a:buFont typeface="Arial" panose="020B0604020202020204" pitchFamily="34" charset="0"/>
              <a:buNone/>
            </a:pPr>
            <a:r>
              <a:rPr lang="en-US" sz="1300" b="1"/>
              <a:t>Fax Tax Hinders Scalability</a:t>
            </a:r>
          </a:p>
          <a:p>
            <a:pPr marL="0" lvl="1" indent="0">
              <a:buFont typeface="Arial" panose="020B0604020202020204" pitchFamily="34" charset="0"/>
              <a:buNone/>
            </a:pPr>
            <a:r>
              <a:rPr lang="en-US" sz="1300"/>
              <a:t>The 'Fax Tax' is a major barrier to achieving faster therapy, posing risks for scalability and operational efficiency.</a:t>
            </a:r>
          </a:p>
          <a:p>
            <a:pPr marL="0" indent="0">
              <a:spcBef>
                <a:spcPts val="2500"/>
              </a:spcBef>
              <a:buFont typeface="Arial" panose="020B0604020202020204" pitchFamily="34" charset="0"/>
              <a:buNone/>
            </a:pPr>
            <a:r>
              <a:rPr lang="en-US" sz="1300" b="1"/>
              <a:t>Operational Improvement Needed</a:t>
            </a:r>
          </a:p>
          <a:p>
            <a:pPr marL="0" lvl="1" indent="0">
              <a:buFont typeface="Arial" panose="020B0604020202020204" pitchFamily="34" charset="0"/>
              <a:buNone/>
            </a:pPr>
            <a:r>
              <a:rPr lang="en-US" sz="1300"/>
              <a:t>Addressing fax latency is crucial for improving operational efficiency and achieving faster therapy times.</a:t>
            </a:r>
          </a:p>
        </p:txBody>
      </p:sp>
    </p:spTree>
    <p:extLst>
      <p:ext uri="{BB962C8B-B14F-4D97-AF65-F5344CB8AC3E}">
        <p14:creationId xmlns:p14="http://schemas.microsoft.com/office/powerpoint/2010/main" val="4284837626"/>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274F982-5C96-E1FE-5B71-A28686AA219E}"/>
              </a:ext>
            </a:extLst>
          </p:cNvPr>
          <p:cNvSpPr>
            <a:spLocks noGrp="1"/>
          </p:cNvSpPr>
          <p:nvPr>
            <p:ph type="title"/>
          </p:nvPr>
        </p:nvSpPr>
        <p:spPr>
          <a:xfrm>
            <a:off x="572493" y="238539"/>
            <a:ext cx="11018520" cy="1434415"/>
          </a:xfrm>
        </p:spPr>
        <p:txBody>
          <a:bodyPr vert="horz" lIns="91440" tIns="45720" rIns="91440" bIns="45720" rtlCol="0" anchor="b">
            <a:normAutofit/>
          </a:bodyPr>
          <a:lstStyle/>
          <a:p>
            <a:r>
              <a:rPr lang="en-US" sz="5400" b="1"/>
              <a:t>Detective Mindset in Action</a:t>
            </a:r>
          </a:p>
        </p:txBody>
      </p:sp>
      <p:sp>
        <p:nvSpPr>
          <p:cNvPr id="17"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sX0" fmla="*/ 0 w 10972800"/>
              <a:gd name="csY0" fmla="*/ 0 h 18288"/>
              <a:gd name="csX1" fmla="*/ 356616 w 10972800"/>
              <a:gd name="csY1" fmla="*/ 0 h 18288"/>
              <a:gd name="csX2" fmla="*/ 1042416 w 10972800"/>
              <a:gd name="csY2" fmla="*/ 0 h 18288"/>
              <a:gd name="csX3" fmla="*/ 1947672 w 10972800"/>
              <a:gd name="csY3" fmla="*/ 0 h 18288"/>
              <a:gd name="csX4" fmla="*/ 2633472 w 10972800"/>
              <a:gd name="csY4" fmla="*/ 0 h 18288"/>
              <a:gd name="csX5" fmla="*/ 2990088 w 10972800"/>
              <a:gd name="csY5" fmla="*/ 0 h 18288"/>
              <a:gd name="csX6" fmla="*/ 3456432 w 10972800"/>
              <a:gd name="csY6" fmla="*/ 0 h 18288"/>
              <a:gd name="csX7" fmla="*/ 4361688 w 10972800"/>
              <a:gd name="csY7" fmla="*/ 0 h 18288"/>
              <a:gd name="csX8" fmla="*/ 5266944 w 10972800"/>
              <a:gd name="csY8" fmla="*/ 0 h 18288"/>
              <a:gd name="csX9" fmla="*/ 6172200 w 10972800"/>
              <a:gd name="csY9" fmla="*/ 0 h 18288"/>
              <a:gd name="csX10" fmla="*/ 6528816 w 10972800"/>
              <a:gd name="csY10" fmla="*/ 0 h 18288"/>
              <a:gd name="csX11" fmla="*/ 7214616 w 10972800"/>
              <a:gd name="csY11" fmla="*/ 0 h 18288"/>
              <a:gd name="csX12" fmla="*/ 7790688 w 10972800"/>
              <a:gd name="csY12" fmla="*/ 0 h 18288"/>
              <a:gd name="csX13" fmla="*/ 8147304 w 10972800"/>
              <a:gd name="csY13" fmla="*/ 0 h 18288"/>
              <a:gd name="csX14" fmla="*/ 9052560 w 10972800"/>
              <a:gd name="csY14" fmla="*/ 0 h 18288"/>
              <a:gd name="csX15" fmla="*/ 9409176 w 10972800"/>
              <a:gd name="csY15" fmla="*/ 0 h 18288"/>
              <a:gd name="csX16" fmla="*/ 9765792 w 10972800"/>
              <a:gd name="csY16" fmla="*/ 0 h 18288"/>
              <a:gd name="csX17" fmla="*/ 10341864 w 10972800"/>
              <a:gd name="csY17" fmla="*/ 0 h 18288"/>
              <a:gd name="csX18" fmla="*/ 10972800 w 10972800"/>
              <a:gd name="csY18" fmla="*/ 0 h 18288"/>
              <a:gd name="csX19" fmla="*/ 10972800 w 10972800"/>
              <a:gd name="csY19" fmla="*/ 18288 h 18288"/>
              <a:gd name="csX20" fmla="*/ 10177272 w 10972800"/>
              <a:gd name="csY20" fmla="*/ 18288 h 18288"/>
              <a:gd name="csX21" fmla="*/ 9820656 w 10972800"/>
              <a:gd name="csY21" fmla="*/ 18288 h 18288"/>
              <a:gd name="csX22" fmla="*/ 9464040 w 10972800"/>
              <a:gd name="csY22" fmla="*/ 18288 h 18288"/>
              <a:gd name="csX23" fmla="*/ 8778240 w 10972800"/>
              <a:gd name="csY23" fmla="*/ 18288 h 18288"/>
              <a:gd name="csX24" fmla="*/ 8421624 w 10972800"/>
              <a:gd name="csY24" fmla="*/ 18288 h 18288"/>
              <a:gd name="csX25" fmla="*/ 7735824 w 10972800"/>
              <a:gd name="csY25" fmla="*/ 18288 h 18288"/>
              <a:gd name="csX26" fmla="*/ 6940296 w 10972800"/>
              <a:gd name="csY26" fmla="*/ 18288 h 18288"/>
              <a:gd name="csX27" fmla="*/ 6254496 w 10972800"/>
              <a:gd name="csY27" fmla="*/ 18288 h 18288"/>
              <a:gd name="csX28" fmla="*/ 5458968 w 10972800"/>
              <a:gd name="csY28" fmla="*/ 18288 h 18288"/>
              <a:gd name="csX29" fmla="*/ 4663440 w 10972800"/>
              <a:gd name="csY29" fmla="*/ 18288 h 18288"/>
              <a:gd name="csX30" fmla="*/ 4306824 w 10972800"/>
              <a:gd name="csY30" fmla="*/ 18288 h 18288"/>
              <a:gd name="csX31" fmla="*/ 3840480 w 10972800"/>
              <a:gd name="csY31" fmla="*/ 18288 h 18288"/>
              <a:gd name="csX32" fmla="*/ 3264408 w 10972800"/>
              <a:gd name="csY32" fmla="*/ 18288 h 18288"/>
              <a:gd name="csX33" fmla="*/ 2578608 w 10972800"/>
              <a:gd name="csY33" fmla="*/ 18288 h 18288"/>
              <a:gd name="csX34" fmla="*/ 1673352 w 10972800"/>
              <a:gd name="csY34" fmla="*/ 18288 h 18288"/>
              <a:gd name="csX35" fmla="*/ 877824 w 10972800"/>
              <a:gd name="csY35" fmla="*/ 18288 h 18288"/>
              <a:gd name="csX36" fmla="*/ 0 w 10972800"/>
              <a:gd name="csY36" fmla="*/ 18288 h 18288"/>
              <a:gd name="csX37" fmla="*/ 0 w 10972800"/>
              <a:gd name="csY37" fmla="*/ 0 h 1828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 ang="0">
                <a:pos x="csX22" y="csY22"/>
              </a:cxn>
              <a:cxn ang="0">
                <a:pos x="csX23" y="csY23"/>
              </a:cxn>
              <a:cxn ang="0">
                <a:pos x="csX24" y="csY24"/>
              </a:cxn>
              <a:cxn ang="0">
                <a:pos x="csX25" y="csY25"/>
              </a:cxn>
              <a:cxn ang="0">
                <a:pos x="csX26" y="csY26"/>
              </a:cxn>
              <a:cxn ang="0">
                <a:pos x="csX27" y="csY27"/>
              </a:cxn>
              <a:cxn ang="0">
                <a:pos x="csX28" y="csY28"/>
              </a:cxn>
              <a:cxn ang="0">
                <a:pos x="csX29" y="csY29"/>
              </a:cxn>
              <a:cxn ang="0">
                <a:pos x="csX30" y="csY30"/>
              </a:cxn>
              <a:cxn ang="0">
                <a:pos x="csX31" y="csY31"/>
              </a:cxn>
              <a:cxn ang="0">
                <a:pos x="csX32" y="csY32"/>
              </a:cxn>
              <a:cxn ang="0">
                <a:pos x="csX33" y="csY33"/>
              </a:cxn>
              <a:cxn ang="0">
                <a:pos x="csX34" y="csY34"/>
              </a:cxn>
              <a:cxn ang="0">
                <a:pos x="csX35" y="csY35"/>
              </a:cxn>
              <a:cxn ang="0">
                <a:pos x="csX36" y="csY36"/>
              </a:cxn>
              <a:cxn ang="0">
                <a:pos x="csX37" y="cs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3">
            <a:extLst>
              <a:ext uri="{FF2B5EF4-FFF2-40B4-BE49-F238E27FC236}">
                <a16:creationId xmlns:a16="http://schemas.microsoft.com/office/drawing/2014/main" id="{45D8CE98-AB5C-8F0A-0D93-7A3ED29F8D08}"/>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72493" y="2071316"/>
            <a:ext cx="6713552" cy="4119172"/>
          </a:xfrm>
        </p:spPr>
        <p:txBody>
          <a:bodyPr>
            <a:normAutofit/>
          </a:bodyPr>
          <a:lstStyle/>
          <a:p>
            <a:pPr marL="0" indent="0">
              <a:spcBef>
                <a:spcPts val="2500"/>
              </a:spcBef>
              <a:buFont typeface="Arial" panose="020B0604020202020204" pitchFamily="34" charset="0"/>
              <a:buNone/>
            </a:pPr>
            <a:r>
              <a:rPr lang="en-US" sz="1400" b="1" dirty="0"/>
              <a:t>Data Analytics Lifecycle</a:t>
            </a:r>
          </a:p>
          <a:p>
            <a:pPr marL="0" lvl="1" indent="0">
              <a:buFont typeface="Arial" panose="020B0604020202020204" pitchFamily="34" charset="0"/>
              <a:buNone/>
            </a:pPr>
            <a:r>
              <a:rPr lang="en-US" sz="1400" dirty="0"/>
              <a:t>Applied the six-phase Google Data Analytics lifecycle, guiding the data cleaning process with systematic steps from asking to acting.</a:t>
            </a:r>
          </a:p>
          <a:p>
            <a:pPr marL="0" indent="0">
              <a:spcBef>
                <a:spcPts val="2500"/>
              </a:spcBef>
              <a:buFont typeface="Arial" panose="020B0604020202020204" pitchFamily="34" charset="0"/>
              <a:buNone/>
            </a:pPr>
            <a:r>
              <a:rPr lang="en-US" sz="1400" b="1" dirty="0"/>
              <a:t>Standardizing Clinical Data</a:t>
            </a:r>
          </a:p>
          <a:p>
            <a:pPr marL="0" lvl="1" indent="0">
              <a:buFont typeface="Arial" panose="020B0604020202020204" pitchFamily="34" charset="0"/>
              <a:buNone/>
            </a:pPr>
            <a:r>
              <a:rPr lang="en-US" sz="1400" dirty="0"/>
              <a:t>Standardized fragmented clinical naming, like unifying 'Gastro' and 'Gastroenterology,' to ensure dataset consistency and clarity.</a:t>
            </a:r>
          </a:p>
          <a:p>
            <a:pPr marL="0" indent="0">
              <a:spcBef>
                <a:spcPts val="2500"/>
              </a:spcBef>
              <a:buFont typeface="Arial" panose="020B0604020202020204" pitchFamily="34" charset="0"/>
              <a:buNone/>
            </a:pPr>
            <a:r>
              <a:rPr lang="en-US" sz="1400" b="1" dirty="0"/>
              <a:t>Identifying Friction Points</a:t>
            </a:r>
          </a:p>
          <a:p>
            <a:pPr marL="0" lvl="1" indent="0">
              <a:buFont typeface="Arial" panose="020B0604020202020204" pitchFamily="34" charset="0"/>
              <a:buNone/>
            </a:pPr>
            <a:r>
              <a:rPr lang="en-US" sz="1400" dirty="0"/>
              <a:t>Focused on biologic categories, uncovering hidden friction points and improving dataset integrity through meticulous cleaning.</a:t>
            </a:r>
          </a:p>
        </p:txBody>
      </p:sp>
      <p:pic>
        <p:nvPicPr>
          <p:cNvPr id="5" name="Content Placeholder 4">
            <a:extLst>
              <a:ext uri="{FF2B5EF4-FFF2-40B4-BE49-F238E27FC236}">
                <a16:creationId xmlns:a16="http://schemas.microsoft.com/office/drawing/2014/main" id="{C7B10746-C516-4F99-90F6-49A743680FB0}"/>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rcRect l="17612" t="-2370" r="15386" b="-25309"/>
          <a:stretch>
            <a:fillRect/>
          </a:stretch>
        </p:blipFill>
        <p:spPr>
          <a:xfrm>
            <a:off x="7675658" y="2093976"/>
            <a:ext cx="3941064" cy="4096512"/>
          </a:xfrm>
          <a:prstGeom prst="rect">
            <a:avLst/>
          </a:prstGeom>
        </p:spPr>
      </p:pic>
    </p:spTree>
    <p:extLst>
      <p:ext uri="{BB962C8B-B14F-4D97-AF65-F5344CB8AC3E}">
        <p14:creationId xmlns:p14="http://schemas.microsoft.com/office/powerpoint/2010/main" val="1053018572"/>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6B297C0-8571-4D5C-087E-BFD100ABC242}"/>
              </a:ext>
            </a:extLst>
          </p:cNvPr>
          <p:cNvSpPr>
            <a:spLocks noGrp="1"/>
          </p:cNvSpPr>
          <p:nvPr>
            <p:ph type="title"/>
          </p:nvPr>
        </p:nvSpPr>
        <p:spPr>
          <a:xfrm>
            <a:off x="5297762" y="329184"/>
            <a:ext cx="6251110" cy="1783080"/>
          </a:xfrm>
        </p:spPr>
        <p:txBody>
          <a:bodyPr vert="horz" lIns="91440" tIns="45720" rIns="91440" bIns="45720" rtlCol="0" anchor="b">
            <a:normAutofit/>
          </a:bodyPr>
          <a:lstStyle/>
          <a:p>
            <a:r>
              <a:rPr lang="en-US" sz="5400" b="1"/>
              <a:t>A 3-Tier Strategic Roadmap</a:t>
            </a:r>
            <a:endParaRPr lang="en-US" sz="5400" b="1" dirty="0"/>
          </a:p>
        </p:txBody>
      </p:sp>
      <p:pic>
        <p:nvPicPr>
          <p:cNvPr id="5" name="Content Placeholder 4" descr="Innovation text with arrows on blackboard">
            <a:extLst>
              <a:ext uri="{FF2B5EF4-FFF2-40B4-BE49-F238E27FC236}">
                <a16:creationId xmlns:a16="http://schemas.microsoft.com/office/drawing/2014/main" id="{2B7540CF-9BD5-47BE-BD5C-13222FBD078B}"/>
              </a:ext>
            </a:extLst>
          </p:cNvPr>
          <p:cNvPicPr>
            <a:picLocks noGrp="1" noChangeAspect="1"/>
          </p:cNvPicPr>
          <p:nvPr>
            <p:ph sz="half" idx="1"/>
          </p:nvPr>
        </p:nvPicPr>
        <p:blipFill>
          <a:blip r:embed="rId3"/>
          <a:srcRect l="9443" r="45226" b="-1"/>
          <a:stretch>
            <a:fillRect/>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27"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sX0" fmla="*/ 0 w 4243589"/>
              <a:gd name="csY0" fmla="*/ 0 h 18288"/>
              <a:gd name="csX1" fmla="*/ 478919 w 4243589"/>
              <a:gd name="csY1" fmla="*/ 0 h 18288"/>
              <a:gd name="csX2" fmla="*/ 957839 w 4243589"/>
              <a:gd name="csY2" fmla="*/ 0 h 18288"/>
              <a:gd name="csX3" fmla="*/ 1521630 w 4243589"/>
              <a:gd name="csY3" fmla="*/ 0 h 18288"/>
              <a:gd name="csX4" fmla="*/ 2212729 w 4243589"/>
              <a:gd name="csY4" fmla="*/ 0 h 18288"/>
              <a:gd name="csX5" fmla="*/ 2734084 w 4243589"/>
              <a:gd name="csY5" fmla="*/ 0 h 18288"/>
              <a:gd name="csX6" fmla="*/ 3255439 w 4243589"/>
              <a:gd name="csY6" fmla="*/ 0 h 18288"/>
              <a:gd name="csX7" fmla="*/ 4243589 w 4243589"/>
              <a:gd name="csY7" fmla="*/ 0 h 18288"/>
              <a:gd name="csX8" fmla="*/ 4243589 w 4243589"/>
              <a:gd name="csY8" fmla="*/ 18288 h 18288"/>
              <a:gd name="csX9" fmla="*/ 3594926 w 4243589"/>
              <a:gd name="csY9" fmla="*/ 18288 h 18288"/>
              <a:gd name="csX10" fmla="*/ 3073571 w 4243589"/>
              <a:gd name="csY10" fmla="*/ 18288 h 18288"/>
              <a:gd name="csX11" fmla="*/ 2552216 w 4243589"/>
              <a:gd name="csY11" fmla="*/ 18288 h 18288"/>
              <a:gd name="csX12" fmla="*/ 1903553 w 4243589"/>
              <a:gd name="csY12" fmla="*/ 18288 h 18288"/>
              <a:gd name="csX13" fmla="*/ 1212454 w 4243589"/>
              <a:gd name="csY13" fmla="*/ 18288 h 18288"/>
              <a:gd name="csX14" fmla="*/ 733535 w 4243589"/>
              <a:gd name="csY14" fmla="*/ 18288 h 18288"/>
              <a:gd name="csX15" fmla="*/ 0 w 4243589"/>
              <a:gd name="csY15" fmla="*/ 18288 h 18288"/>
              <a:gd name="csX16" fmla="*/ 0 w 4243589"/>
              <a:gd name="csY16" fmla="*/ 0 h 1828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3">
            <a:extLst>
              <a:ext uri="{FF2B5EF4-FFF2-40B4-BE49-F238E27FC236}">
                <a16:creationId xmlns:a16="http://schemas.microsoft.com/office/drawing/2014/main" id="{DD6A1D22-A8DF-40E6-6ED8-5119C8CF1E29}"/>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297762" y="2706624"/>
            <a:ext cx="6251110" cy="3483864"/>
          </a:xfrm>
        </p:spPr>
        <p:txBody>
          <a:bodyPr>
            <a:normAutofit/>
          </a:bodyPr>
          <a:lstStyle/>
          <a:p>
            <a:pPr marL="0" indent="0">
              <a:spcBef>
                <a:spcPts val="2500"/>
              </a:spcBef>
              <a:buFont typeface="Arial" panose="020B0604020202020204" pitchFamily="34" charset="0"/>
              <a:buNone/>
            </a:pPr>
            <a:r>
              <a:rPr lang="en-US" sz="1400" b="1" dirty="0"/>
              <a:t>Immediate Migration to </a:t>
            </a:r>
            <a:r>
              <a:rPr lang="en-US" sz="1400" b="1"/>
              <a:t>ePA</a:t>
            </a:r>
            <a:endParaRPr lang="en-US" sz="1400" b="1" dirty="0"/>
          </a:p>
          <a:p>
            <a:pPr marL="0" lvl="1" indent="0">
              <a:buFont typeface="Arial" panose="020B0604020202020204" pitchFamily="34" charset="0"/>
              <a:buNone/>
            </a:pPr>
            <a:r>
              <a:rPr lang="en-US" sz="1400" dirty="0"/>
              <a:t>Transitioning high-volume 'Fax-only' providers to electronic prior authorization saves 1,200 staff hours annually and boosts efficiency.</a:t>
            </a:r>
          </a:p>
          <a:p>
            <a:pPr marL="0" indent="0">
              <a:spcBef>
                <a:spcPts val="2500"/>
              </a:spcBef>
              <a:buFont typeface="Arial" panose="020B0604020202020204" pitchFamily="34" charset="0"/>
              <a:buNone/>
            </a:pPr>
            <a:r>
              <a:rPr lang="en-US" sz="1400" b="1" dirty="0"/>
              <a:t>Automated Clinical Gating</a:t>
            </a:r>
          </a:p>
          <a:p>
            <a:pPr marL="0" lvl="1" indent="0">
              <a:buFont typeface="Arial" panose="020B0604020202020204" pitchFamily="34" charset="0"/>
              <a:buNone/>
            </a:pPr>
            <a:r>
              <a:rPr lang="en-US" sz="1400" dirty="0"/>
              <a:t>Introducing automated Step-Therapy logic reduces manual nurse reviews by 15%, streamlining clinical decision-making.</a:t>
            </a:r>
          </a:p>
          <a:p>
            <a:pPr marL="0" indent="0">
              <a:spcBef>
                <a:spcPts val="2500"/>
              </a:spcBef>
              <a:buFont typeface="Arial" panose="020B0604020202020204" pitchFamily="34" charset="0"/>
              <a:buNone/>
            </a:pPr>
            <a:r>
              <a:rPr lang="en-US" sz="1400" b="1" dirty="0"/>
              <a:t>Gold Carding for Auto-Approval</a:t>
            </a:r>
          </a:p>
          <a:p>
            <a:pPr marL="0" lvl="1" indent="0">
              <a:buFont typeface="Arial" panose="020B0604020202020204" pitchFamily="34" charset="0"/>
              <a:buNone/>
            </a:pPr>
            <a:r>
              <a:rPr lang="en-US" sz="1400" dirty="0"/>
              <a:t>Piloting Gold Carding enables instant approval for top-tier partners, ensuring therapy begins in under 24 hours.</a:t>
            </a:r>
          </a:p>
        </p:txBody>
      </p:sp>
    </p:spTree>
    <p:extLst>
      <p:ext uri="{BB962C8B-B14F-4D97-AF65-F5344CB8AC3E}">
        <p14:creationId xmlns:p14="http://schemas.microsoft.com/office/powerpoint/2010/main" val="870986948"/>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5C32FE3-B265-6C9B-8489-183AE0C84663}"/>
              </a:ext>
            </a:extLst>
          </p:cNvPr>
          <p:cNvSpPr>
            <a:spLocks noGrp="1"/>
          </p:cNvSpPr>
          <p:nvPr>
            <p:ph type="title"/>
          </p:nvPr>
        </p:nvSpPr>
        <p:spPr>
          <a:xfrm>
            <a:off x="572493" y="238539"/>
            <a:ext cx="11018520" cy="1434415"/>
          </a:xfrm>
        </p:spPr>
        <p:txBody>
          <a:bodyPr anchor="b">
            <a:normAutofit/>
          </a:bodyPr>
          <a:lstStyle/>
          <a:p>
            <a:r>
              <a:rPr lang="en-US" sz="5400" dirty="0"/>
              <a:t>Scaling for Market Leadership</a:t>
            </a:r>
          </a:p>
        </p:txBody>
      </p:sp>
      <p:sp>
        <p:nvSpPr>
          <p:cNvPr id="16"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sX0" fmla="*/ 0 w 10972800"/>
              <a:gd name="csY0" fmla="*/ 0 h 18288"/>
              <a:gd name="csX1" fmla="*/ 356616 w 10972800"/>
              <a:gd name="csY1" fmla="*/ 0 h 18288"/>
              <a:gd name="csX2" fmla="*/ 1042416 w 10972800"/>
              <a:gd name="csY2" fmla="*/ 0 h 18288"/>
              <a:gd name="csX3" fmla="*/ 1947672 w 10972800"/>
              <a:gd name="csY3" fmla="*/ 0 h 18288"/>
              <a:gd name="csX4" fmla="*/ 2633472 w 10972800"/>
              <a:gd name="csY4" fmla="*/ 0 h 18288"/>
              <a:gd name="csX5" fmla="*/ 2990088 w 10972800"/>
              <a:gd name="csY5" fmla="*/ 0 h 18288"/>
              <a:gd name="csX6" fmla="*/ 3456432 w 10972800"/>
              <a:gd name="csY6" fmla="*/ 0 h 18288"/>
              <a:gd name="csX7" fmla="*/ 4361688 w 10972800"/>
              <a:gd name="csY7" fmla="*/ 0 h 18288"/>
              <a:gd name="csX8" fmla="*/ 5266944 w 10972800"/>
              <a:gd name="csY8" fmla="*/ 0 h 18288"/>
              <a:gd name="csX9" fmla="*/ 6172200 w 10972800"/>
              <a:gd name="csY9" fmla="*/ 0 h 18288"/>
              <a:gd name="csX10" fmla="*/ 6528816 w 10972800"/>
              <a:gd name="csY10" fmla="*/ 0 h 18288"/>
              <a:gd name="csX11" fmla="*/ 7214616 w 10972800"/>
              <a:gd name="csY11" fmla="*/ 0 h 18288"/>
              <a:gd name="csX12" fmla="*/ 7790688 w 10972800"/>
              <a:gd name="csY12" fmla="*/ 0 h 18288"/>
              <a:gd name="csX13" fmla="*/ 8147304 w 10972800"/>
              <a:gd name="csY13" fmla="*/ 0 h 18288"/>
              <a:gd name="csX14" fmla="*/ 9052560 w 10972800"/>
              <a:gd name="csY14" fmla="*/ 0 h 18288"/>
              <a:gd name="csX15" fmla="*/ 9409176 w 10972800"/>
              <a:gd name="csY15" fmla="*/ 0 h 18288"/>
              <a:gd name="csX16" fmla="*/ 9765792 w 10972800"/>
              <a:gd name="csY16" fmla="*/ 0 h 18288"/>
              <a:gd name="csX17" fmla="*/ 10341864 w 10972800"/>
              <a:gd name="csY17" fmla="*/ 0 h 18288"/>
              <a:gd name="csX18" fmla="*/ 10972800 w 10972800"/>
              <a:gd name="csY18" fmla="*/ 0 h 18288"/>
              <a:gd name="csX19" fmla="*/ 10972800 w 10972800"/>
              <a:gd name="csY19" fmla="*/ 18288 h 18288"/>
              <a:gd name="csX20" fmla="*/ 10177272 w 10972800"/>
              <a:gd name="csY20" fmla="*/ 18288 h 18288"/>
              <a:gd name="csX21" fmla="*/ 9820656 w 10972800"/>
              <a:gd name="csY21" fmla="*/ 18288 h 18288"/>
              <a:gd name="csX22" fmla="*/ 9464040 w 10972800"/>
              <a:gd name="csY22" fmla="*/ 18288 h 18288"/>
              <a:gd name="csX23" fmla="*/ 8778240 w 10972800"/>
              <a:gd name="csY23" fmla="*/ 18288 h 18288"/>
              <a:gd name="csX24" fmla="*/ 8421624 w 10972800"/>
              <a:gd name="csY24" fmla="*/ 18288 h 18288"/>
              <a:gd name="csX25" fmla="*/ 7735824 w 10972800"/>
              <a:gd name="csY25" fmla="*/ 18288 h 18288"/>
              <a:gd name="csX26" fmla="*/ 6940296 w 10972800"/>
              <a:gd name="csY26" fmla="*/ 18288 h 18288"/>
              <a:gd name="csX27" fmla="*/ 6254496 w 10972800"/>
              <a:gd name="csY27" fmla="*/ 18288 h 18288"/>
              <a:gd name="csX28" fmla="*/ 5458968 w 10972800"/>
              <a:gd name="csY28" fmla="*/ 18288 h 18288"/>
              <a:gd name="csX29" fmla="*/ 4663440 w 10972800"/>
              <a:gd name="csY29" fmla="*/ 18288 h 18288"/>
              <a:gd name="csX30" fmla="*/ 4306824 w 10972800"/>
              <a:gd name="csY30" fmla="*/ 18288 h 18288"/>
              <a:gd name="csX31" fmla="*/ 3840480 w 10972800"/>
              <a:gd name="csY31" fmla="*/ 18288 h 18288"/>
              <a:gd name="csX32" fmla="*/ 3264408 w 10972800"/>
              <a:gd name="csY32" fmla="*/ 18288 h 18288"/>
              <a:gd name="csX33" fmla="*/ 2578608 w 10972800"/>
              <a:gd name="csY33" fmla="*/ 18288 h 18288"/>
              <a:gd name="csX34" fmla="*/ 1673352 w 10972800"/>
              <a:gd name="csY34" fmla="*/ 18288 h 18288"/>
              <a:gd name="csX35" fmla="*/ 877824 w 10972800"/>
              <a:gd name="csY35" fmla="*/ 18288 h 18288"/>
              <a:gd name="csX36" fmla="*/ 0 w 10972800"/>
              <a:gd name="csY36" fmla="*/ 18288 h 18288"/>
              <a:gd name="csX37" fmla="*/ 0 w 10972800"/>
              <a:gd name="csY37" fmla="*/ 0 h 1828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 ang="0">
                <a:pos x="csX22" y="csY22"/>
              </a:cxn>
              <a:cxn ang="0">
                <a:pos x="csX23" y="csY23"/>
              </a:cxn>
              <a:cxn ang="0">
                <a:pos x="csX24" y="csY24"/>
              </a:cxn>
              <a:cxn ang="0">
                <a:pos x="csX25" y="csY25"/>
              </a:cxn>
              <a:cxn ang="0">
                <a:pos x="csX26" y="csY26"/>
              </a:cxn>
              <a:cxn ang="0">
                <a:pos x="csX27" y="csY27"/>
              </a:cxn>
              <a:cxn ang="0">
                <a:pos x="csX28" y="csY28"/>
              </a:cxn>
              <a:cxn ang="0">
                <a:pos x="csX29" y="csY29"/>
              </a:cxn>
              <a:cxn ang="0">
                <a:pos x="csX30" y="csY30"/>
              </a:cxn>
              <a:cxn ang="0">
                <a:pos x="csX31" y="csY31"/>
              </a:cxn>
              <a:cxn ang="0">
                <a:pos x="csX32" y="csY32"/>
              </a:cxn>
              <a:cxn ang="0">
                <a:pos x="csX33" y="csY33"/>
              </a:cxn>
              <a:cxn ang="0">
                <a:pos x="csX34" y="csY34"/>
              </a:cxn>
              <a:cxn ang="0">
                <a:pos x="csX35" y="csY35"/>
              </a:cxn>
              <a:cxn ang="0">
                <a:pos x="csX36" y="csY36"/>
              </a:cxn>
              <a:cxn ang="0">
                <a:pos x="csX37" y="cs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Content Placeholder 4">
            <a:extLst>
              <a:ext uri="{FF2B5EF4-FFF2-40B4-BE49-F238E27FC236}">
                <a16:creationId xmlns:a16="http://schemas.microsoft.com/office/drawing/2014/main" id="{B2AD1E53-21E1-443D-868E-4BFC360D9AF9}"/>
              </a:ext>
            </a:extLst>
          </p:cNvPr>
          <p:cNvGraphicFramePr>
            <a:graphicFrameLocks noGrp="1"/>
          </p:cNvGraphicFramePr>
          <p:nvPr>
            <p:ph idx="1"/>
            <p:extLst>
              <p:ext uri="{D42A27DB-BD31-4B8C-83A1-F6EECF244321}">
                <p14:modId xmlns:p14="http://schemas.microsoft.com/office/powerpoint/2010/main" val="869976620"/>
              </p:ext>
              <p:ext uri="{E7BDC344-281C-4309-B0C6-D0EE65EED2A8}">
                <p202:designPr xmlns:p202="http://schemas.microsoft.com/office/powerpoint/2020/02/main">
                  <p202:designTagLst>
                    <p202:designTag name="ARCH:1:CLS" val="InformationBlock"/>
                    <p202:designTag name="ARCH:1:VSVAR" val="VisualTitledTextBox"/>
                  </p202:designTagLst>
                </p202:designPr>
              </p:ext>
            </p:extLst>
          </p:nvPr>
        </p:nvGraphicFramePr>
        <p:xfrm>
          <a:off x="572493" y="2071316"/>
          <a:ext cx="7946219" cy="411917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570226185"/>
      </p:ext>
    </p:extLst>
  </p:cSld>
  <p:clrMapOvr>
    <a:masterClrMapping/>
  </p:clrMapOvr>
  <p:transition>
    <p:fad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39</TotalTime>
  <Words>842</Words>
  <Application>Microsoft Office PowerPoint</Application>
  <PresentationFormat>Widescreen</PresentationFormat>
  <Paragraphs>47</Paragraphs>
  <Slides>5</Slides>
  <Notes>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vt:i4>
      </vt:variant>
    </vt:vector>
  </HeadingPairs>
  <TitlesOfParts>
    <vt:vector size="9" baseType="lpstr">
      <vt:lpstr>Aptos</vt:lpstr>
      <vt:lpstr>Aptos Display</vt:lpstr>
      <vt:lpstr>Arial</vt:lpstr>
      <vt:lpstr>Office Theme</vt:lpstr>
      <vt:lpstr>Project RX-pedite</vt:lpstr>
      <vt:lpstr>Quantifying Administrative Friction</vt:lpstr>
      <vt:lpstr>Detective Mindset in Action</vt:lpstr>
      <vt:lpstr>A 3-Tier Strategic Roadmap</vt:lpstr>
      <vt:lpstr>Scaling for Market Leadership</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Sean Ryan</dc:creator>
  <cp:lastModifiedBy>Sean Ryan</cp:lastModifiedBy>
  <cp:revision>4</cp:revision>
  <dcterms:created xsi:type="dcterms:W3CDTF">2026-02-11T20:40:00Z</dcterms:created>
  <dcterms:modified xsi:type="dcterms:W3CDTF">2026-02-11T22:00:03Z</dcterms:modified>
</cp:coreProperties>
</file>